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rawings/legacyDiagramText8.bin" ContentType="application/vnd.ms-office.legacyDiagramText"/>
  <Override PartName="/ppt/slideLayouts/slideLayout10.xml" ContentType="application/vnd.openxmlformats-officedocument.presentationml.slideLayout+xml"/>
  <Default Extension="gif" ContentType="image/gif"/>
  <Default Extension="vml" ContentType="application/vnd.openxmlformats-officedocument.vmlDrawing"/>
  <Override PartName="/ppt/drawings/legacyDiagramText6.bin" ContentType="application/vnd.ms-office.legacyDiagramText"/>
  <Override PartName="/ppt/drawings/legacyDiagramText7.bin" ContentType="application/vnd.ms-office.legacyDiagramText"/>
  <Override PartName="/ppt/drawings/legacyDiagramText11.bin" ContentType="application/vnd.ms-office.legacyDiagramText"/>
  <Override PartName="/ppt/drawings/legacyDiagramText12.bin" ContentType="application/vnd.ms-office.legacyDiagramText"/>
  <Override PartName="/ppt/drawings/legacyDiagramText4.bin" ContentType="application/vnd.ms-office.legacyDiagramText"/>
  <Override PartName="/ppt/drawings/legacyDiagramText5.bin" ContentType="application/vnd.ms-office.legacyDiagramText"/>
  <Override PartName="/ppt/drawings/legacyDiagramText10.bin" ContentType="application/vnd.ms-office.legacyDiagramText"/>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rawings/legacyDiagramText1.bin" ContentType="application/vnd.ms-office.legacyDiagramText"/>
  <Override PartName="/ppt/drawings/legacyDiagramText2.bin" ContentType="application/vnd.ms-office.legacyDiagramText"/>
  <Override PartName="/ppt/drawings/legacyDiagramText3.bin" ContentType="application/vnd.ms-office.legacyDiagramText"/>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rawings/legacyDiagramText9.bin" ContentType="application/vnd.ms-office.legacyDiagramTex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32"/>
  </p:notesMasterIdLst>
  <p:sldIdLst>
    <p:sldId id="256" r:id="rId2"/>
    <p:sldId id="257" r:id="rId3"/>
    <p:sldId id="258" r:id="rId4"/>
    <p:sldId id="259" r:id="rId5"/>
    <p:sldId id="260" r:id="rId6"/>
    <p:sldId id="261" r:id="rId7"/>
    <p:sldId id="278" r:id="rId8"/>
    <p:sldId id="262" r:id="rId9"/>
    <p:sldId id="289" r:id="rId10"/>
    <p:sldId id="263" r:id="rId11"/>
    <p:sldId id="264" r:id="rId12"/>
    <p:sldId id="266" r:id="rId13"/>
    <p:sldId id="267" r:id="rId14"/>
    <p:sldId id="268" r:id="rId15"/>
    <p:sldId id="265" r:id="rId16"/>
    <p:sldId id="270" r:id="rId17"/>
    <p:sldId id="269" r:id="rId18"/>
    <p:sldId id="271" r:id="rId19"/>
    <p:sldId id="272" r:id="rId20"/>
    <p:sldId id="274" r:id="rId21"/>
    <p:sldId id="279" r:id="rId22"/>
    <p:sldId id="273" r:id="rId23"/>
    <p:sldId id="280" r:id="rId24"/>
    <p:sldId id="281" r:id="rId25"/>
    <p:sldId id="282" r:id="rId26"/>
    <p:sldId id="285" r:id="rId27"/>
    <p:sldId id="286" r:id="rId28"/>
    <p:sldId id="287" r:id="rId29"/>
    <p:sldId id="283" r:id="rId30"/>
    <p:sldId id="292"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09" autoAdjust="0"/>
  </p:normalViewPr>
  <p:slideViewPr>
    <p:cSldViewPr>
      <p:cViewPr varScale="1">
        <p:scale>
          <a:sx n="107" d="100"/>
          <a:sy n="107" d="100"/>
        </p:scale>
        <p:origin x="-1014" y="-7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10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12" Type="http://schemas.microsoft.com/office/2006/relationships/legacyDiagramText" Target="legacyDiagramText12.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11" Type="http://schemas.microsoft.com/office/2006/relationships/legacyDiagramText" Target="legacyDiagramText11.bin"/><Relationship Id="rId5" Type="http://schemas.microsoft.com/office/2006/relationships/legacyDiagramText" Target="legacyDiagramText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4B7A73D-0B73-499B-8A03-9819DCC0956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FADC15-051A-449C-B332-D83E221B686E}" type="slidenum">
              <a:rPr lang="en-US"/>
              <a:pPr/>
              <a:t>1</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B7A73D-0B73-499B-8A03-9819DCC0956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B7A73D-0B73-499B-8A03-9819DCC0956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B7A73D-0B73-499B-8A03-9819DCC0956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B7A73D-0B73-499B-8A03-9819DCC0956C}"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endParaRPr lang="en-US" altLang="en-US"/>
          </a:p>
        </p:txBody>
      </p:sp>
      <p:sp>
        <p:nvSpPr>
          <p:cNvPr id="17" name="Footer Placeholder 16"/>
          <p:cNvSpPr>
            <a:spLocks noGrp="1"/>
          </p:cNvSpPr>
          <p:nvPr>
            <p:ph type="ftr" sz="quarter" idx="11"/>
          </p:nvPr>
        </p:nvSpPr>
        <p:spPr/>
        <p:txBody>
          <a:bodyPr/>
          <a:lstStyle/>
          <a:p>
            <a:endParaRPr lang="en-US" altLang="en-US"/>
          </a:p>
        </p:txBody>
      </p:sp>
      <p:sp>
        <p:nvSpPr>
          <p:cNvPr id="29" name="Slide Number Placeholder 28"/>
          <p:cNvSpPr>
            <a:spLocks noGrp="1"/>
          </p:cNvSpPr>
          <p:nvPr>
            <p:ph type="sldNum" sz="quarter" idx="12"/>
          </p:nvPr>
        </p:nvSpPr>
        <p:spPr/>
        <p:txBody>
          <a:bodyPr/>
          <a:lstStyle/>
          <a:p>
            <a:fld id="{9DE537E1-4C49-4EF9-9BE8-324EEEE545CA}" type="slidenum">
              <a:rPr lang="en-US" altLang="en-US" smtClean="0"/>
              <a:pPr/>
              <a:t>‹#›</a:t>
            </a:fld>
            <a:endParaRPr lang="en-US" alt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A7DD5E3-2584-4E01-B819-9B7A2B2736C9}"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0B5262C-D96D-4912-8FEE-FD2E27F377C7}"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719263"/>
            <a:ext cx="8229600" cy="4411662"/>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3F8FABD1-0A29-4E1F-A672-1926909D85D7}"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2DA00669-924A-419E-B2B3-56FEBC1E24D6}"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45A127F-69A4-4A78-88D6-0A6071721411}"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a:xfrm>
            <a:off x="7924800" y="6416675"/>
            <a:ext cx="762000" cy="365125"/>
          </a:xfrm>
        </p:spPr>
        <p:txBody>
          <a:bodyPr/>
          <a:lstStyle/>
          <a:p>
            <a:fld id="{8C150B98-03E0-4C43-81E2-0862AB56B472}"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659F626-457F-4C94-BAB0-BBA15A06C3F8}"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0B318AE0-7279-4134-AEAC-AE32E60C3AC9}"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5F4FDC8-1483-4216-A56F-5296A171AFD1}"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FD1B1C9A-173B-49A3-B45C-10BCB6EAA78A}"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E12CC2C-6FC9-49E4-B963-DC32859A2D8B}"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7FDD007-CC5D-42A1-83E6-425AA9DDB167}" type="slidenum">
              <a:rPr lang="en-US" altLang="en-US" smtClean="0"/>
              <a:pPr/>
              <a:t>‹#›</a:t>
            </a:fld>
            <a:endParaRPr lang="en-US"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en-US" alt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lt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7096201-9A0B-4E16-BD01-D31A74F06489}" type="slidenum">
              <a:rPr lang="en-US" altLang="en-US" smtClean="0"/>
              <a:pPr/>
              <a:t>‹#›</a:t>
            </a:fld>
            <a:endParaRPr lang="en-US" altLang="en-US"/>
          </a:p>
        </p:txBody>
      </p:sp>
    </p:spTree>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Lst>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search.corbis.com/default.asp?s=onassis&amp;l=onassis&amp;b=3&amp;v=1&amp;a=3&amp;p=7&amp;r=9&amp;m=1" TargetMode="External"/><Relationship Id="rId5" Type="http://schemas.openxmlformats.org/officeDocument/2006/relationships/oleObject" Target="../embeddings/oleObject1.bin"/><Relationship Id="rId4" Type="http://schemas.openxmlformats.org/officeDocument/2006/relationships/hyperlink" Target="http://www.wolfson.ox.ac.uk/berlin/ibhat.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381000"/>
            <a:ext cx="8229600" cy="1828800"/>
          </a:xfrm>
        </p:spPr>
        <p:txBody>
          <a:bodyPr/>
          <a:lstStyle/>
          <a:p>
            <a:r>
              <a:rPr lang="en-US" dirty="0"/>
              <a:t>Data Mining Techniques for CRM</a:t>
            </a:r>
          </a:p>
        </p:txBody>
      </p:sp>
      <p:sp>
        <p:nvSpPr>
          <p:cNvPr id="5" name="Rectangle 2"/>
          <p:cNvSpPr txBox="1">
            <a:spLocks noChangeArrowheads="1"/>
          </p:cNvSpPr>
          <p:nvPr/>
        </p:nvSpPr>
        <p:spPr>
          <a:xfrm>
            <a:off x="2057400" y="5029200"/>
            <a:ext cx="5867400" cy="1219200"/>
          </a:xfrm>
          <a:prstGeom prst="rect">
            <a:avLst/>
          </a:prstGeom>
        </p:spPr>
        <p:txBody>
          <a:bodyPr vert="horz" lIns="45720" tIns="0" rIns="45720" bIns="0" anchor="b">
            <a:no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spc="0" normalizeH="0" baseline="0" noProof="0" dirty="0" smtClean="0">
                <a:ln w="6350">
                  <a:noFill/>
                </a:ln>
                <a:solidFill>
                  <a:srgbClr val="CC9900"/>
                </a:solidFill>
                <a:effectLst>
                  <a:outerShdw blurRad="127000" dist="200000" dir="2700000" algn="tl" rotWithShape="0">
                    <a:srgbClr val="000000">
                      <a:alpha val="30000"/>
                    </a:srgbClr>
                  </a:outerShdw>
                </a:effectLst>
                <a:uLnTx/>
                <a:uFillTx/>
                <a:latin typeface="+mj-lt"/>
                <a:ea typeface="+mj-ea"/>
                <a:cs typeface="+mj-cs"/>
              </a:rPr>
              <a:t>Lakewood Resource And Referral</a:t>
            </a:r>
            <a:r>
              <a:rPr kumimoji="0" lang="en-US" sz="2000" b="1" i="0" u="none" strike="noStrike" kern="1200" spc="0" normalizeH="0" noProof="0" dirty="0" smtClean="0">
                <a:ln w="6350">
                  <a:noFill/>
                </a:ln>
                <a:solidFill>
                  <a:srgbClr val="CC9900"/>
                </a:solidFill>
                <a:effectLst>
                  <a:outerShdw blurRad="127000" dist="200000" dir="2700000" algn="tl" rotWithShape="0">
                    <a:srgbClr val="000000">
                      <a:alpha val="30000"/>
                    </a:srgbClr>
                  </a:outerShdw>
                </a:effectLst>
                <a:uLnTx/>
                <a:uFillTx/>
                <a:latin typeface="+mj-lt"/>
                <a:ea typeface="+mj-ea"/>
                <a:cs typeface="+mj-cs"/>
              </a:rPr>
              <a:t> Center</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000" b="1" baseline="0" dirty="0" smtClean="0">
                <a:ln w="6350">
                  <a:noFill/>
                </a:ln>
                <a:solidFill>
                  <a:srgbClr val="CC9900"/>
                </a:solidFill>
                <a:effectLst>
                  <a:outerShdw blurRad="127000" dist="200000" dir="2700000" algn="tl" rotWithShape="0">
                    <a:srgbClr val="000000">
                      <a:alpha val="30000"/>
                    </a:srgbClr>
                  </a:outerShdw>
                </a:effectLst>
                <a:latin typeface="+mj-lt"/>
                <a:ea typeface="+mj-ea"/>
                <a:cs typeface="+mj-cs"/>
              </a:rPr>
              <a:t>212 2</a:t>
            </a:r>
            <a:r>
              <a:rPr lang="en-US" sz="2000" b="1" baseline="30000" dirty="0" smtClean="0">
                <a:ln w="6350">
                  <a:noFill/>
                </a:ln>
                <a:solidFill>
                  <a:srgbClr val="CC9900"/>
                </a:solidFill>
                <a:effectLst>
                  <a:outerShdw blurRad="127000" dist="200000" dir="2700000" algn="tl" rotWithShape="0">
                    <a:srgbClr val="000000">
                      <a:alpha val="30000"/>
                    </a:srgbClr>
                  </a:outerShdw>
                </a:effectLst>
                <a:latin typeface="+mj-lt"/>
                <a:ea typeface="+mj-ea"/>
                <a:cs typeface="+mj-cs"/>
              </a:rPr>
              <a:t>nd</a:t>
            </a:r>
            <a:r>
              <a:rPr lang="en-US" sz="2000" b="1" baseline="0" dirty="0" smtClean="0">
                <a:ln w="6350">
                  <a:noFill/>
                </a:ln>
                <a:solidFill>
                  <a:srgbClr val="CC9900"/>
                </a:solidFill>
                <a:effectLst>
                  <a:outerShdw blurRad="127000" dist="200000" dir="2700000" algn="tl" rotWithShape="0">
                    <a:srgbClr val="000000">
                      <a:alpha val="30000"/>
                    </a:srgbClr>
                  </a:outerShdw>
                </a:effectLst>
                <a:latin typeface="+mj-lt"/>
                <a:ea typeface="+mj-ea"/>
                <a:cs typeface="+mj-cs"/>
              </a:rPr>
              <a:t> Street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spc="0" normalizeH="0" noProof="0" dirty="0" smtClean="0">
                <a:ln w="6350">
                  <a:noFill/>
                </a:ln>
                <a:solidFill>
                  <a:srgbClr val="CC9900"/>
                </a:solidFill>
                <a:effectLst>
                  <a:outerShdw blurRad="127000" dist="200000" dir="2700000" algn="tl" rotWithShape="0">
                    <a:srgbClr val="000000">
                      <a:alpha val="30000"/>
                    </a:srgbClr>
                  </a:outerShdw>
                </a:effectLst>
                <a:uLnTx/>
                <a:uFillTx/>
                <a:latin typeface="+mj-lt"/>
                <a:ea typeface="+mj-ea"/>
                <a:cs typeface="+mj-cs"/>
              </a:rPr>
              <a:t>Lakewood NJ, 08701</a:t>
            </a:r>
            <a:endParaRPr kumimoji="0" lang="en-US" sz="2000" b="1" i="0" u="none" strike="noStrike" kern="1200" spc="0" normalizeH="0" baseline="0" noProof="0" dirty="0">
              <a:ln w="6350">
                <a:noFill/>
              </a:ln>
              <a:solidFill>
                <a:srgbClr val="CC9900"/>
              </a:solidFill>
              <a:effectLst>
                <a:outerShdw blurRad="127000" dist="200000" dir="2700000" algn="tl" rotWithShape="0">
                  <a:srgbClr val="000000">
                    <a:alpha val="30000"/>
                  </a:srgbClr>
                </a:outerShdw>
              </a:effectLst>
              <a:uLnTx/>
              <a:uFillTx/>
              <a:latin typeface="+mj-lt"/>
              <a:ea typeface="+mj-ea"/>
              <a:cs typeface="+mj-cs"/>
            </a:endParaRPr>
          </a:p>
        </p:txBody>
      </p:sp>
      <p:pic>
        <p:nvPicPr>
          <p:cNvPr id="596994" name="Picture 2" descr="http://www.datarecovery.eu/clnpics/36_data_mining.gif"/>
          <p:cNvPicPr>
            <a:picLocks noChangeAspect="1" noChangeArrowheads="1"/>
          </p:cNvPicPr>
          <p:nvPr/>
        </p:nvPicPr>
        <p:blipFill>
          <a:blip r:embed="rId3" cstate="print">
            <a:duotone>
              <a:prstClr val="black"/>
              <a:srgbClr val="D9C3A5">
                <a:tint val="50000"/>
                <a:satMod val="180000"/>
              </a:srgbClr>
            </a:duotone>
          </a:blip>
          <a:srcRect/>
          <a:stretch>
            <a:fillRect/>
          </a:stretch>
        </p:blipFill>
        <p:spPr bwMode="auto">
          <a:xfrm>
            <a:off x="3505200" y="2667000"/>
            <a:ext cx="2495550" cy="18859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Data Mining Applications</a:t>
            </a:r>
          </a:p>
        </p:txBody>
      </p:sp>
      <p:pic>
        <p:nvPicPr>
          <p:cNvPr id="18436" name="Picture 4"/>
          <p:cNvPicPr>
            <a:picLocks noGrp="1" noChangeAspect="1" noChangeArrowheads="1"/>
          </p:cNvPicPr>
          <p:nvPr>
            <p:ph idx="1"/>
          </p:nvPr>
        </p:nvPicPr>
        <p:blipFill>
          <a:blip r:embed="rId2" cstate="print"/>
          <a:srcRect/>
          <a:stretch>
            <a:fillRect/>
          </a:stretch>
        </p:blipFill>
        <p:spPr>
          <a:xfrm>
            <a:off x="457200" y="1752600"/>
            <a:ext cx="8077200" cy="4519613"/>
          </a:xfrm>
          <a:noFill/>
          <a:ln/>
        </p:spPr>
      </p:pic>
      <p:sp>
        <p:nvSpPr>
          <p:cNvPr id="6" name="Slide Number Placeholder 5"/>
          <p:cNvSpPr>
            <a:spLocks noGrp="1"/>
          </p:cNvSpPr>
          <p:nvPr>
            <p:ph type="sldNum" sz="quarter" idx="12"/>
          </p:nvPr>
        </p:nvSpPr>
        <p:spPr/>
        <p:txBody>
          <a:bodyPr/>
          <a:lstStyle/>
          <a:p>
            <a:fld id="{5C026B07-0B41-45D7-A2A7-DE4323393206}" type="slidenum">
              <a:rPr lang="en-US" altLang="en-US"/>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r>
              <a:rPr lang="en-US"/>
              <a:t>Data Mining Applications:</a:t>
            </a:r>
            <a:br>
              <a:rPr lang="en-US"/>
            </a:br>
            <a:r>
              <a:rPr lang="en-US"/>
              <a:t>Retail</a:t>
            </a:r>
          </a:p>
        </p:txBody>
      </p:sp>
      <p:sp>
        <p:nvSpPr>
          <p:cNvPr id="20483" name="Rectangle 3"/>
          <p:cNvSpPr>
            <a:spLocks noGrp="1" noChangeArrowheads="1"/>
          </p:cNvSpPr>
          <p:nvPr>
            <p:ph idx="1"/>
          </p:nvPr>
        </p:nvSpPr>
        <p:spPr>
          <a:xfrm>
            <a:off x="457200" y="1524000"/>
            <a:ext cx="8229600" cy="5105400"/>
          </a:xfrm>
        </p:spPr>
        <p:txBody>
          <a:bodyPr/>
          <a:lstStyle/>
          <a:p>
            <a:pPr>
              <a:lnSpc>
                <a:spcPct val="80000"/>
              </a:lnSpc>
            </a:pPr>
            <a:r>
              <a:rPr lang="en-US" sz="2100"/>
              <a:t>Performing basket analysis</a:t>
            </a:r>
          </a:p>
          <a:p>
            <a:pPr lvl="1">
              <a:lnSpc>
                <a:spcPct val="80000"/>
              </a:lnSpc>
            </a:pPr>
            <a:r>
              <a:rPr lang="en-US" sz="2000"/>
              <a:t>Which items customers tend to purchase together. This knowledge can improve stocking, store layout strategies, and promotions.</a:t>
            </a:r>
          </a:p>
          <a:p>
            <a:pPr>
              <a:lnSpc>
                <a:spcPct val="80000"/>
              </a:lnSpc>
            </a:pPr>
            <a:r>
              <a:rPr lang="en-US" sz="2100"/>
              <a:t>Sales forecasting</a:t>
            </a:r>
          </a:p>
          <a:p>
            <a:pPr lvl="1">
              <a:lnSpc>
                <a:spcPct val="80000"/>
              </a:lnSpc>
            </a:pPr>
            <a:r>
              <a:rPr lang="en-US" sz="2000"/>
              <a:t>Examining time-based patterns helps retailers make stocking decisions. If a customer purchases an item today, when are they likely to purchase a complementary item?</a:t>
            </a:r>
          </a:p>
          <a:p>
            <a:pPr>
              <a:lnSpc>
                <a:spcPct val="80000"/>
              </a:lnSpc>
            </a:pPr>
            <a:r>
              <a:rPr lang="en-US" sz="2100"/>
              <a:t>Database marketing</a:t>
            </a:r>
          </a:p>
          <a:p>
            <a:pPr lvl="1">
              <a:lnSpc>
                <a:spcPct val="80000"/>
              </a:lnSpc>
            </a:pPr>
            <a:r>
              <a:rPr lang="en-US" sz="2000"/>
              <a:t>Retailers can develop profiles of customers with certain behaviors, for example, those who purchase designer labels clothing or those who attend sales. This information can be used to focus cost–effective promotions.</a:t>
            </a:r>
          </a:p>
          <a:p>
            <a:pPr>
              <a:lnSpc>
                <a:spcPct val="80000"/>
              </a:lnSpc>
            </a:pPr>
            <a:r>
              <a:rPr lang="en-US" sz="2100"/>
              <a:t>Merchandise planning and allocation</a:t>
            </a:r>
          </a:p>
          <a:p>
            <a:pPr lvl="1">
              <a:lnSpc>
                <a:spcPct val="80000"/>
              </a:lnSpc>
            </a:pPr>
            <a:r>
              <a:rPr lang="en-US" sz="2000"/>
              <a:t>When retailers add new stores, they can improve merchandise planning and allocation by examining patterns in stores with similar demographic characteristics. Retailers can also use data mining to determine the ideal layout for a specific store.</a:t>
            </a:r>
            <a:endParaRPr lang="en-US" sz="1900"/>
          </a:p>
        </p:txBody>
      </p:sp>
      <p:sp>
        <p:nvSpPr>
          <p:cNvPr id="6" name="Slide Number Placeholder 5"/>
          <p:cNvSpPr>
            <a:spLocks noGrp="1"/>
          </p:cNvSpPr>
          <p:nvPr>
            <p:ph type="sldNum" sz="quarter" idx="12"/>
          </p:nvPr>
        </p:nvSpPr>
        <p:spPr/>
        <p:txBody>
          <a:bodyPr/>
          <a:lstStyle/>
          <a:p>
            <a:fld id="{E92A751C-62D2-4F5C-BC96-AE888C0E6452}" type="slidenum">
              <a:rPr lang="en-US" altLang="en-US"/>
              <a:pPr/>
              <a:t>11</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0" dur="500"/>
                                        <p:tgtEl>
                                          <p:spTgt spid="2048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5" dur="500"/>
                                        <p:tgtEl>
                                          <p:spTgt spid="20483">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18" dur="500"/>
                                        <p:tgtEl>
                                          <p:spTgt spid="2048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3" dur="500"/>
                                        <p:tgtEl>
                                          <p:spTgt spid="20483">
                                            <p:txEl>
                                              <p:pRg st="4" end="4"/>
                                            </p:txEl>
                                          </p:spTgt>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26" dur="500"/>
                                        <p:tgtEl>
                                          <p:spTgt spid="2048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0483">
                                            <p:txEl>
                                              <p:pRg st="6" end="6"/>
                                            </p:txEl>
                                          </p:spTgt>
                                        </p:tgtEl>
                                        <p:attrNameLst>
                                          <p:attrName>style.visibility</p:attrName>
                                        </p:attrNameLst>
                                      </p:cBhvr>
                                      <p:to>
                                        <p:strVal val="visible"/>
                                      </p:to>
                                    </p:set>
                                    <p:animEffect transition="in" filter="checkerboard(across)">
                                      <p:cBhvr>
                                        <p:cTn id="31" dur="500"/>
                                        <p:tgtEl>
                                          <p:spTgt spid="20483">
                                            <p:txEl>
                                              <p:pRg st="6" end="6"/>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0483">
                                            <p:txEl>
                                              <p:pRg st="7" end="7"/>
                                            </p:txEl>
                                          </p:spTgt>
                                        </p:tgtEl>
                                        <p:attrNameLst>
                                          <p:attrName>style.visibility</p:attrName>
                                        </p:attrNameLst>
                                      </p:cBhvr>
                                      <p:to>
                                        <p:strVal val="visible"/>
                                      </p:to>
                                    </p:set>
                                    <p:animEffect transition="in" filter="checkerboard(across)">
                                      <p:cBhvr>
                                        <p:cTn id="34" dur="5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dirty="0"/>
              <a:t>Data Mining Applications:</a:t>
            </a:r>
            <a:br>
              <a:rPr lang="en-US" dirty="0"/>
            </a:br>
            <a:r>
              <a:rPr lang="en-US" dirty="0"/>
              <a:t>Banking</a:t>
            </a:r>
          </a:p>
        </p:txBody>
      </p:sp>
      <p:sp>
        <p:nvSpPr>
          <p:cNvPr id="22531" name="Rectangle 3"/>
          <p:cNvSpPr>
            <a:spLocks noGrp="1" noChangeArrowheads="1"/>
          </p:cNvSpPr>
          <p:nvPr>
            <p:ph idx="1"/>
          </p:nvPr>
        </p:nvSpPr>
        <p:spPr>
          <a:xfrm>
            <a:off x="533400" y="1600200"/>
            <a:ext cx="8229600" cy="4876800"/>
          </a:xfrm>
        </p:spPr>
        <p:txBody>
          <a:bodyPr/>
          <a:lstStyle/>
          <a:p>
            <a:pPr>
              <a:lnSpc>
                <a:spcPct val="80000"/>
              </a:lnSpc>
            </a:pPr>
            <a:r>
              <a:rPr lang="en-US" sz="2100" dirty="0"/>
              <a:t>Card marketing</a:t>
            </a:r>
          </a:p>
          <a:p>
            <a:pPr lvl="1">
              <a:lnSpc>
                <a:spcPct val="80000"/>
              </a:lnSpc>
            </a:pPr>
            <a:r>
              <a:rPr lang="en-US" sz="2000" dirty="0"/>
              <a:t>By identifying customer segments, card issuers and acquirers can improve profitability with more effective acquisition and retention programs, targeted product development, and customized pricing.</a:t>
            </a:r>
          </a:p>
          <a:p>
            <a:pPr>
              <a:lnSpc>
                <a:spcPct val="80000"/>
              </a:lnSpc>
            </a:pPr>
            <a:r>
              <a:rPr lang="en-US" sz="2100" dirty="0"/>
              <a:t>Cardholder pricing and profitability</a:t>
            </a:r>
          </a:p>
          <a:p>
            <a:pPr lvl="1">
              <a:lnSpc>
                <a:spcPct val="80000"/>
              </a:lnSpc>
            </a:pPr>
            <a:r>
              <a:rPr lang="en-US" sz="2000" dirty="0"/>
              <a:t>Card issuers can take advantage of data mining technology to price their products so as to maximize profit and minimize loss of customers. Includes risk-based pricing.</a:t>
            </a:r>
          </a:p>
          <a:p>
            <a:pPr>
              <a:lnSpc>
                <a:spcPct val="80000"/>
              </a:lnSpc>
            </a:pPr>
            <a:r>
              <a:rPr lang="en-US" sz="2100" dirty="0"/>
              <a:t>Fraud detection </a:t>
            </a:r>
          </a:p>
          <a:p>
            <a:pPr lvl="1">
              <a:lnSpc>
                <a:spcPct val="80000"/>
              </a:lnSpc>
            </a:pPr>
            <a:r>
              <a:rPr lang="en-US" sz="2000" dirty="0"/>
              <a:t>Fraud is </a:t>
            </a:r>
            <a:r>
              <a:rPr lang="en-US" sz="2000" dirty="0" smtClean="0"/>
              <a:t>extremely </a:t>
            </a:r>
            <a:r>
              <a:rPr lang="en-US" sz="2000" dirty="0"/>
              <a:t>costly. By analyzing past transactions that were later determined to be fraudulent, banks can identify patterns.</a:t>
            </a:r>
          </a:p>
          <a:p>
            <a:pPr>
              <a:lnSpc>
                <a:spcPct val="80000"/>
              </a:lnSpc>
            </a:pPr>
            <a:r>
              <a:rPr lang="en-US" sz="2100" dirty="0"/>
              <a:t> Predictive life-cycle management</a:t>
            </a:r>
          </a:p>
          <a:p>
            <a:pPr lvl="1">
              <a:lnSpc>
                <a:spcPct val="80000"/>
              </a:lnSpc>
            </a:pPr>
            <a:r>
              <a:rPr lang="en-US" sz="2000" dirty="0"/>
              <a:t>DM helps banks predict each customer’s lifetime value and to service each segment appropriately (for example, offering special deals and discounts).</a:t>
            </a:r>
            <a:endParaRPr lang="en-US" sz="1800" dirty="0"/>
          </a:p>
        </p:txBody>
      </p:sp>
      <p:sp>
        <p:nvSpPr>
          <p:cNvPr id="6" name="Slide Number Placeholder 5"/>
          <p:cNvSpPr>
            <a:spLocks noGrp="1"/>
          </p:cNvSpPr>
          <p:nvPr>
            <p:ph type="sldNum" sz="quarter" idx="12"/>
          </p:nvPr>
        </p:nvSpPr>
        <p:spPr/>
        <p:txBody>
          <a:bodyPr/>
          <a:lstStyle/>
          <a:p>
            <a:fld id="{177E2A89-6797-4A6B-9247-B7E0152EEB10}" type="slidenum">
              <a:rPr lang="en-US" altLang="en-US"/>
              <a:pPr/>
              <a:t>12</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checkerboard(across)">
                                      <p:cBhvr>
                                        <p:cTn id="7" dur="500"/>
                                        <p:tgtEl>
                                          <p:spTgt spid="22531">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2531">
                                            <p:txEl>
                                              <p:pRg st="1" end="1"/>
                                            </p:txEl>
                                          </p:spTgt>
                                        </p:tgtEl>
                                        <p:attrNameLst>
                                          <p:attrName>style.visibility</p:attrName>
                                        </p:attrNameLst>
                                      </p:cBhvr>
                                      <p:to>
                                        <p:strVal val="visible"/>
                                      </p:to>
                                    </p:set>
                                    <p:animEffect transition="in" filter="checkerboard(across)">
                                      <p:cBhvr>
                                        <p:cTn id="10" dur="500"/>
                                        <p:tgtEl>
                                          <p:spTgt spid="2253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checkerboard(across)">
                                      <p:cBhvr>
                                        <p:cTn id="15" dur="500"/>
                                        <p:tgtEl>
                                          <p:spTgt spid="22531">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2531">
                                            <p:txEl>
                                              <p:pRg st="3" end="3"/>
                                            </p:txEl>
                                          </p:spTgt>
                                        </p:tgtEl>
                                        <p:attrNameLst>
                                          <p:attrName>style.visibility</p:attrName>
                                        </p:attrNameLst>
                                      </p:cBhvr>
                                      <p:to>
                                        <p:strVal val="visible"/>
                                      </p:to>
                                    </p:set>
                                    <p:animEffect transition="in" filter="checkerboard(across)">
                                      <p:cBhvr>
                                        <p:cTn id="18" dur="500"/>
                                        <p:tgtEl>
                                          <p:spTgt spid="2253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animEffect transition="in" filter="checkerboard(across)">
                                      <p:cBhvr>
                                        <p:cTn id="23" dur="500"/>
                                        <p:tgtEl>
                                          <p:spTgt spid="22531">
                                            <p:txEl>
                                              <p:pRg st="4" end="4"/>
                                            </p:txEl>
                                          </p:spTgt>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22531">
                                            <p:txEl>
                                              <p:pRg st="5" end="5"/>
                                            </p:txEl>
                                          </p:spTgt>
                                        </p:tgtEl>
                                        <p:attrNameLst>
                                          <p:attrName>style.visibility</p:attrName>
                                        </p:attrNameLst>
                                      </p:cBhvr>
                                      <p:to>
                                        <p:strVal val="visible"/>
                                      </p:to>
                                    </p:set>
                                    <p:animEffect transition="in" filter="checkerboard(across)">
                                      <p:cBhvr>
                                        <p:cTn id="26" dur="500"/>
                                        <p:tgtEl>
                                          <p:spTgt spid="22531">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2531">
                                            <p:txEl>
                                              <p:pRg st="6" end="6"/>
                                            </p:txEl>
                                          </p:spTgt>
                                        </p:tgtEl>
                                        <p:attrNameLst>
                                          <p:attrName>style.visibility</p:attrName>
                                        </p:attrNameLst>
                                      </p:cBhvr>
                                      <p:to>
                                        <p:strVal val="visible"/>
                                      </p:to>
                                    </p:set>
                                    <p:animEffect transition="in" filter="checkerboard(across)">
                                      <p:cBhvr>
                                        <p:cTn id="31" dur="500"/>
                                        <p:tgtEl>
                                          <p:spTgt spid="22531">
                                            <p:txEl>
                                              <p:pRg st="6" end="6"/>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2531">
                                            <p:txEl>
                                              <p:pRg st="7" end="7"/>
                                            </p:txEl>
                                          </p:spTgt>
                                        </p:tgtEl>
                                        <p:attrNameLst>
                                          <p:attrName>style.visibility</p:attrName>
                                        </p:attrNameLst>
                                      </p:cBhvr>
                                      <p:to>
                                        <p:strVal val="visible"/>
                                      </p:to>
                                    </p:set>
                                    <p:animEffect transition="in" filter="checkerboard(across)">
                                      <p:cBhvr>
                                        <p:cTn id="34" dur="500"/>
                                        <p:tgtEl>
                                          <p:spTgt spid="225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a:t>Data Mining Applications:</a:t>
            </a:r>
            <a:br>
              <a:rPr lang="en-US"/>
            </a:br>
            <a:r>
              <a:rPr lang="en-US"/>
              <a:t>Telecommunication</a:t>
            </a:r>
          </a:p>
        </p:txBody>
      </p:sp>
      <p:sp>
        <p:nvSpPr>
          <p:cNvPr id="23555" name="Rectangle 3"/>
          <p:cNvSpPr>
            <a:spLocks noGrp="1" noChangeArrowheads="1"/>
          </p:cNvSpPr>
          <p:nvPr>
            <p:ph idx="1"/>
          </p:nvPr>
        </p:nvSpPr>
        <p:spPr>
          <a:xfrm>
            <a:off x="533400" y="1600200"/>
            <a:ext cx="8229600" cy="4876800"/>
          </a:xfrm>
        </p:spPr>
        <p:txBody>
          <a:bodyPr/>
          <a:lstStyle/>
          <a:p>
            <a:r>
              <a:rPr lang="en-US" sz="2600"/>
              <a:t>Call detail record analysis</a:t>
            </a:r>
          </a:p>
          <a:p>
            <a:pPr lvl="1"/>
            <a:r>
              <a:rPr lang="en-US" sz="2200"/>
              <a:t>Telecommunication companies accumulate detailed call records. By identifying customer segments with similar use patterns, the companies can develop attractive pricing and feature promotions.</a:t>
            </a:r>
          </a:p>
          <a:p>
            <a:r>
              <a:rPr lang="en-US" sz="2600"/>
              <a:t>Customer loyalty</a:t>
            </a:r>
          </a:p>
          <a:p>
            <a:pPr lvl="1"/>
            <a:r>
              <a:rPr lang="en-US" sz="2200"/>
              <a:t>Some customers repeatedly switch providers, or “</a:t>
            </a:r>
            <a:r>
              <a:rPr lang="en-US" sz="2200">
                <a:solidFill>
                  <a:schemeClr val="accent1"/>
                </a:solidFill>
              </a:rPr>
              <a:t>churn</a:t>
            </a:r>
            <a:r>
              <a:rPr lang="en-US" sz="2200"/>
              <a:t>”, to take advantage of attractive incentives by competing companies. The companies can use DM to identify the characteristics of customers who are likely to remain loyal once they switch, thus enabling the companies to target their spending on customers who will produce the most profit.</a:t>
            </a:r>
            <a:endParaRPr lang="en-US" sz="2000"/>
          </a:p>
        </p:txBody>
      </p:sp>
      <p:sp>
        <p:nvSpPr>
          <p:cNvPr id="6" name="Slide Number Placeholder 5"/>
          <p:cNvSpPr>
            <a:spLocks noGrp="1"/>
          </p:cNvSpPr>
          <p:nvPr>
            <p:ph type="sldNum" sz="quarter" idx="12"/>
          </p:nvPr>
        </p:nvSpPr>
        <p:spPr/>
        <p:txBody>
          <a:bodyPr/>
          <a:lstStyle/>
          <a:p>
            <a:fld id="{197F0B9E-4F38-460F-A319-4D09D7D8BE8C}" type="slidenum">
              <a:rPr lang="en-US" altLang="en-US"/>
              <a:pPr/>
              <a:t>13</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checkerboard(across)">
                                      <p:cBhvr>
                                        <p:cTn id="7" dur="500"/>
                                        <p:tgtEl>
                                          <p:spTgt spid="23555">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3555">
                                            <p:txEl>
                                              <p:pRg st="1" end="1"/>
                                            </p:txEl>
                                          </p:spTgt>
                                        </p:tgtEl>
                                        <p:attrNameLst>
                                          <p:attrName>style.visibility</p:attrName>
                                        </p:attrNameLst>
                                      </p:cBhvr>
                                      <p:to>
                                        <p:strVal val="visible"/>
                                      </p:to>
                                    </p:set>
                                    <p:animEffect transition="in" filter="checkerboard(across)">
                                      <p:cBhvr>
                                        <p:cTn id="10" dur="500"/>
                                        <p:tgtEl>
                                          <p:spTgt spid="2355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animEffect transition="in" filter="checkerboard(across)">
                                      <p:cBhvr>
                                        <p:cTn id="15" dur="500"/>
                                        <p:tgtEl>
                                          <p:spTgt spid="23555">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3555">
                                            <p:txEl>
                                              <p:pRg st="3" end="3"/>
                                            </p:txEl>
                                          </p:spTgt>
                                        </p:tgtEl>
                                        <p:attrNameLst>
                                          <p:attrName>style.visibility</p:attrName>
                                        </p:attrNameLst>
                                      </p:cBhvr>
                                      <p:to>
                                        <p:strVal val="visible"/>
                                      </p:to>
                                    </p:set>
                                    <p:animEffect transition="in" filter="checkerboard(across)">
                                      <p:cBhvr>
                                        <p:cTn id="18"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t>Data Mining Applications:</a:t>
            </a:r>
            <a:br>
              <a:rPr lang="en-US"/>
            </a:br>
            <a:r>
              <a:rPr lang="en-US"/>
              <a:t>Other Applications</a:t>
            </a:r>
          </a:p>
        </p:txBody>
      </p:sp>
      <p:sp>
        <p:nvSpPr>
          <p:cNvPr id="24579" name="Rectangle 3"/>
          <p:cNvSpPr>
            <a:spLocks noGrp="1" noChangeArrowheads="1"/>
          </p:cNvSpPr>
          <p:nvPr>
            <p:ph idx="1"/>
          </p:nvPr>
        </p:nvSpPr>
        <p:spPr>
          <a:xfrm>
            <a:off x="533400" y="1600200"/>
            <a:ext cx="8229600" cy="4876800"/>
          </a:xfrm>
        </p:spPr>
        <p:txBody>
          <a:bodyPr>
            <a:normAutofit lnSpcReduction="10000"/>
          </a:bodyPr>
          <a:lstStyle/>
          <a:p>
            <a:pPr>
              <a:lnSpc>
                <a:spcPct val="90000"/>
              </a:lnSpc>
            </a:pPr>
            <a:r>
              <a:rPr lang="en-US" sz="2100"/>
              <a:t>Customer segmentation</a:t>
            </a:r>
          </a:p>
          <a:p>
            <a:pPr lvl="1">
              <a:lnSpc>
                <a:spcPct val="90000"/>
              </a:lnSpc>
            </a:pPr>
            <a:r>
              <a:rPr lang="en-US" sz="2000"/>
              <a:t>All industries can take advantage of DM to discover discrete segments in their customer bases by considering additional variables beyond traditional analysis.</a:t>
            </a:r>
          </a:p>
          <a:p>
            <a:pPr>
              <a:lnSpc>
                <a:spcPct val="90000"/>
              </a:lnSpc>
            </a:pPr>
            <a:r>
              <a:rPr lang="en-US" sz="2100"/>
              <a:t>Manufacturing</a:t>
            </a:r>
          </a:p>
          <a:p>
            <a:pPr lvl="1">
              <a:lnSpc>
                <a:spcPct val="90000"/>
              </a:lnSpc>
            </a:pPr>
            <a:r>
              <a:rPr lang="en-US" sz="2000"/>
              <a:t>Through choice boards, manufacturers are beginning to customize products for customers; therefore they must be able to predict which features should be bundled to meet customer demand.</a:t>
            </a:r>
          </a:p>
          <a:p>
            <a:pPr>
              <a:lnSpc>
                <a:spcPct val="90000"/>
              </a:lnSpc>
            </a:pPr>
            <a:r>
              <a:rPr lang="en-US" sz="2100"/>
              <a:t>Warranties</a:t>
            </a:r>
          </a:p>
          <a:p>
            <a:pPr lvl="1">
              <a:lnSpc>
                <a:spcPct val="90000"/>
              </a:lnSpc>
            </a:pPr>
            <a:r>
              <a:rPr lang="en-US" sz="2000"/>
              <a:t>Manufacturers need to predict the number of customers who will submit warranty claims and the average cost of those claims.</a:t>
            </a:r>
          </a:p>
          <a:p>
            <a:pPr>
              <a:lnSpc>
                <a:spcPct val="90000"/>
              </a:lnSpc>
            </a:pPr>
            <a:r>
              <a:rPr lang="en-US" sz="2100"/>
              <a:t>Frequent flier incentives</a:t>
            </a:r>
          </a:p>
          <a:p>
            <a:pPr lvl="1">
              <a:lnSpc>
                <a:spcPct val="90000"/>
              </a:lnSpc>
            </a:pPr>
            <a:r>
              <a:rPr lang="en-US" sz="2000"/>
              <a:t>Airlines can identify groups of customers that can be given incentives to fly more.</a:t>
            </a:r>
            <a:endParaRPr lang="en-US" sz="1800"/>
          </a:p>
        </p:txBody>
      </p:sp>
      <p:sp>
        <p:nvSpPr>
          <p:cNvPr id="6" name="Slide Number Placeholder 5"/>
          <p:cNvSpPr>
            <a:spLocks noGrp="1"/>
          </p:cNvSpPr>
          <p:nvPr>
            <p:ph type="sldNum" sz="quarter" idx="12"/>
          </p:nvPr>
        </p:nvSpPr>
        <p:spPr/>
        <p:txBody>
          <a:bodyPr/>
          <a:lstStyle/>
          <a:p>
            <a:fld id="{5DD02836-3320-410C-8BCE-0846ACDE2BCE}" type="slidenum">
              <a:rPr lang="en-US" altLang="en-US"/>
              <a:pPr/>
              <a:t>14</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checkerboard(across)">
                                      <p:cBhvr>
                                        <p:cTn id="7" dur="500"/>
                                        <p:tgtEl>
                                          <p:spTgt spid="24579">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4579">
                                            <p:txEl>
                                              <p:pRg st="1" end="1"/>
                                            </p:txEl>
                                          </p:spTgt>
                                        </p:tgtEl>
                                        <p:attrNameLst>
                                          <p:attrName>style.visibility</p:attrName>
                                        </p:attrNameLst>
                                      </p:cBhvr>
                                      <p:to>
                                        <p:strVal val="visible"/>
                                      </p:to>
                                    </p:set>
                                    <p:animEffect transition="in" filter="checkerboard(across)">
                                      <p:cBhvr>
                                        <p:cTn id="10" dur="500"/>
                                        <p:tgtEl>
                                          <p:spTgt spid="2457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animEffect transition="in" filter="checkerboard(across)">
                                      <p:cBhvr>
                                        <p:cTn id="15" dur="500"/>
                                        <p:tgtEl>
                                          <p:spTgt spid="24579">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4579">
                                            <p:txEl>
                                              <p:pRg st="3" end="3"/>
                                            </p:txEl>
                                          </p:spTgt>
                                        </p:tgtEl>
                                        <p:attrNameLst>
                                          <p:attrName>style.visibility</p:attrName>
                                        </p:attrNameLst>
                                      </p:cBhvr>
                                      <p:to>
                                        <p:strVal val="visible"/>
                                      </p:to>
                                    </p:set>
                                    <p:animEffect transition="in" filter="checkerboard(across)">
                                      <p:cBhvr>
                                        <p:cTn id="18" dur="500"/>
                                        <p:tgtEl>
                                          <p:spTgt spid="2457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animEffect transition="in" filter="checkerboard(across)">
                                      <p:cBhvr>
                                        <p:cTn id="23" dur="500"/>
                                        <p:tgtEl>
                                          <p:spTgt spid="24579">
                                            <p:txEl>
                                              <p:pRg st="4" end="4"/>
                                            </p:txEl>
                                          </p:spTgt>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24579">
                                            <p:txEl>
                                              <p:pRg st="5" end="5"/>
                                            </p:txEl>
                                          </p:spTgt>
                                        </p:tgtEl>
                                        <p:attrNameLst>
                                          <p:attrName>style.visibility</p:attrName>
                                        </p:attrNameLst>
                                      </p:cBhvr>
                                      <p:to>
                                        <p:strVal val="visible"/>
                                      </p:to>
                                    </p:set>
                                    <p:animEffect transition="in" filter="checkerboard(across)">
                                      <p:cBhvr>
                                        <p:cTn id="26" dur="500"/>
                                        <p:tgtEl>
                                          <p:spTgt spid="2457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24579">
                                            <p:txEl>
                                              <p:pRg st="6" end="6"/>
                                            </p:txEl>
                                          </p:spTgt>
                                        </p:tgtEl>
                                        <p:attrNameLst>
                                          <p:attrName>style.visibility</p:attrName>
                                        </p:attrNameLst>
                                      </p:cBhvr>
                                      <p:to>
                                        <p:strVal val="visible"/>
                                      </p:to>
                                    </p:set>
                                    <p:animEffect transition="in" filter="checkerboard(across)">
                                      <p:cBhvr>
                                        <p:cTn id="31" dur="500"/>
                                        <p:tgtEl>
                                          <p:spTgt spid="24579">
                                            <p:txEl>
                                              <p:pRg st="6" end="6"/>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4579">
                                            <p:txEl>
                                              <p:pRg st="7" end="7"/>
                                            </p:txEl>
                                          </p:spTgt>
                                        </p:tgtEl>
                                        <p:attrNameLst>
                                          <p:attrName>style.visibility</p:attrName>
                                        </p:attrNameLst>
                                      </p:cBhvr>
                                      <p:to>
                                        <p:strVal val="visible"/>
                                      </p:to>
                                    </p:set>
                                    <p:animEffect transition="in" filter="checkerboard(across)">
                                      <p:cBhvr>
                                        <p:cTn id="34" dur="500"/>
                                        <p:tgtEl>
                                          <p:spTgt spid="245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en-US"/>
              <a:t>Data Mining in CRM:</a:t>
            </a:r>
            <a:br>
              <a:rPr lang="en-US"/>
            </a:br>
            <a:r>
              <a:rPr lang="en-US"/>
              <a:t>Customer Life Cycle</a:t>
            </a:r>
          </a:p>
        </p:txBody>
      </p:sp>
      <p:sp>
        <p:nvSpPr>
          <p:cNvPr id="21507" name="Rectangle 3"/>
          <p:cNvSpPr>
            <a:spLocks noGrp="1" noChangeArrowheads="1"/>
          </p:cNvSpPr>
          <p:nvPr>
            <p:ph idx="1"/>
          </p:nvPr>
        </p:nvSpPr>
        <p:spPr>
          <a:xfrm>
            <a:off x="457200" y="1719263"/>
            <a:ext cx="8229600" cy="4681537"/>
          </a:xfrm>
        </p:spPr>
        <p:txBody>
          <a:bodyPr/>
          <a:lstStyle/>
          <a:p>
            <a:pPr>
              <a:lnSpc>
                <a:spcPct val="80000"/>
              </a:lnSpc>
            </a:pPr>
            <a:r>
              <a:rPr lang="en-US" sz="2600"/>
              <a:t>Customer Life Cycle</a:t>
            </a:r>
          </a:p>
          <a:p>
            <a:pPr lvl="1">
              <a:lnSpc>
                <a:spcPct val="80000"/>
              </a:lnSpc>
            </a:pPr>
            <a:r>
              <a:rPr lang="en-US" sz="2200"/>
              <a:t>The stages in the relationship between a customer and a business</a:t>
            </a:r>
          </a:p>
          <a:p>
            <a:pPr>
              <a:lnSpc>
                <a:spcPct val="80000"/>
              </a:lnSpc>
            </a:pPr>
            <a:r>
              <a:rPr lang="en-US" sz="2600"/>
              <a:t>Key stages in the customer lifecycle</a:t>
            </a:r>
          </a:p>
          <a:p>
            <a:pPr lvl="1">
              <a:lnSpc>
                <a:spcPct val="80000"/>
              </a:lnSpc>
            </a:pPr>
            <a:r>
              <a:rPr lang="en-US" sz="2200" b="1"/>
              <a:t>Prospects: </a:t>
            </a:r>
            <a:r>
              <a:rPr lang="en-US" sz="2200"/>
              <a:t>people who are not yet customers but are in the target market</a:t>
            </a:r>
          </a:p>
          <a:p>
            <a:pPr lvl="1">
              <a:lnSpc>
                <a:spcPct val="80000"/>
              </a:lnSpc>
            </a:pPr>
            <a:r>
              <a:rPr lang="en-US" sz="2200" b="1"/>
              <a:t>Responders:</a:t>
            </a:r>
            <a:r>
              <a:rPr lang="en-US" sz="2200" b="1" i="1"/>
              <a:t> </a:t>
            </a:r>
            <a:r>
              <a:rPr lang="en-US" sz="2200"/>
              <a:t>prospects who show an interest in a product or service</a:t>
            </a:r>
          </a:p>
          <a:p>
            <a:pPr lvl="1">
              <a:lnSpc>
                <a:spcPct val="80000"/>
              </a:lnSpc>
            </a:pPr>
            <a:r>
              <a:rPr lang="en-US" sz="2200" b="1"/>
              <a:t>Active Customers: </a:t>
            </a:r>
            <a:r>
              <a:rPr lang="en-US" sz="2200"/>
              <a:t>people who are currently using the product or service</a:t>
            </a:r>
          </a:p>
          <a:p>
            <a:pPr lvl="1">
              <a:lnSpc>
                <a:spcPct val="80000"/>
              </a:lnSpc>
            </a:pPr>
            <a:r>
              <a:rPr lang="en-US" sz="2200" b="1"/>
              <a:t>Former Customers:</a:t>
            </a:r>
            <a:r>
              <a:rPr lang="en-US" sz="2200" b="1" i="1"/>
              <a:t> </a:t>
            </a:r>
            <a:r>
              <a:rPr lang="en-US" sz="2200"/>
              <a:t>may be “bad” customers who did not pay their bills or who incurred high costs</a:t>
            </a:r>
          </a:p>
          <a:p>
            <a:pPr>
              <a:lnSpc>
                <a:spcPct val="80000"/>
              </a:lnSpc>
            </a:pPr>
            <a:r>
              <a:rPr lang="en-US" sz="2600"/>
              <a:t>It’s important to know life cycle events (e.g. retirement)</a:t>
            </a:r>
          </a:p>
        </p:txBody>
      </p:sp>
      <p:sp>
        <p:nvSpPr>
          <p:cNvPr id="6" name="Slide Number Placeholder 5"/>
          <p:cNvSpPr>
            <a:spLocks noGrp="1"/>
          </p:cNvSpPr>
          <p:nvPr>
            <p:ph type="sldNum" sz="quarter" idx="12"/>
          </p:nvPr>
        </p:nvSpPr>
        <p:spPr/>
        <p:txBody>
          <a:bodyPr/>
          <a:lstStyle/>
          <a:p>
            <a:fld id="{DE43C7A4-E675-4582-910B-6C47018E65D8}" type="slidenum">
              <a:rPr lang="en-US" altLang="en-US"/>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a:t>Data Mining in CRM:</a:t>
            </a:r>
            <a:br>
              <a:rPr lang="en-US"/>
            </a:br>
            <a:r>
              <a:rPr lang="en-US"/>
              <a:t>Customer Life Cycle</a:t>
            </a:r>
          </a:p>
        </p:txBody>
      </p:sp>
      <p:sp>
        <p:nvSpPr>
          <p:cNvPr id="26627" name="Rectangle 3"/>
          <p:cNvSpPr>
            <a:spLocks noGrp="1" noChangeArrowheads="1"/>
          </p:cNvSpPr>
          <p:nvPr>
            <p:ph idx="1"/>
          </p:nvPr>
        </p:nvSpPr>
        <p:spPr/>
        <p:txBody>
          <a:bodyPr/>
          <a:lstStyle/>
          <a:p>
            <a:r>
              <a:rPr lang="en-US"/>
              <a:t>What marketers want: Increasing customer revenue and customer profitability</a:t>
            </a:r>
          </a:p>
          <a:p>
            <a:pPr lvl="1"/>
            <a:r>
              <a:rPr lang="en-US"/>
              <a:t>Up-sell</a:t>
            </a:r>
          </a:p>
          <a:p>
            <a:pPr lvl="1"/>
            <a:r>
              <a:rPr lang="en-US"/>
              <a:t>Cross-sell</a:t>
            </a:r>
          </a:p>
          <a:p>
            <a:pPr lvl="1"/>
            <a:r>
              <a:rPr lang="en-US"/>
              <a:t>Keeping the customers for a longer period of time</a:t>
            </a:r>
          </a:p>
          <a:p>
            <a:r>
              <a:rPr lang="en-US"/>
              <a:t>Solution: Applying data mining</a:t>
            </a:r>
          </a:p>
        </p:txBody>
      </p:sp>
      <p:sp>
        <p:nvSpPr>
          <p:cNvPr id="6" name="Slide Number Placeholder 5"/>
          <p:cNvSpPr>
            <a:spLocks noGrp="1"/>
          </p:cNvSpPr>
          <p:nvPr>
            <p:ph type="sldNum" sz="quarter" idx="12"/>
          </p:nvPr>
        </p:nvSpPr>
        <p:spPr/>
        <p:txBody>
          <a:bodyPr/>
          <a:lstStyle/>
          <a:p>
            <a:fld id="{ACAC52EF-1BCC-4522-8436-35CE97584E95}" type="slidenum">
              <a:rPr lang="en-US" altLang="en-US"/>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Data Mining in CRM</a:t>
            </a:r>
          </a:p>
        </p:txBody>
      </p:sp>
      <p:sp>
        <p:nvSpPr>
          <p:cNvPr id="25603" name="Rectangle 3"/>
          <p:cNvSpPr>
            <a:spLocks noGrp="1" noChangeArrowheads="1"/>
          </p:cNvSpPr>
          <p:nvPr>
            <p:ph idx="1"/>
          </p:nvPr>
        </p:nvSpPr>
        <p:spPr/>
        <p:txBody>
          <a:bodyPr/>
          <a:lstStyle/>
          <a:p>
            <a:r>
              <a:rPr lang="en-US"/>
              <a:t>DM helps to</a:t>
            </a:r>
          </a:p>
          <a:p>
            <a:pPr lvl="1"/>
            <a:r>
              <a:rPr lang="en-US"/>
              <a:t>Determine the behavior surrounding a particular lifecycle event </a:t>
            </a:r>
          </a:p>
          <a:p>
            <a:pPr lvl="1"/>
            <a:r>
              <a:rPr lang="en-US"/>
              <a:t>Find other people in similar life stages and determine which customers are following similar behavior patterns</a:t>
            </a:r>
          </a:p>
          <a:p>
            <a:endParaRPr lang="en-US"/>
          </a:p>
        </p:txBody>
      </p:sp>
      <p:sp>
        <p:nvSpPr>
          <p:cNvPr id="6" name="Slide Number Placeholder 5"/>
          <p:cNvSpPr>
            <a:spLocks noGrp="1"/>
          </p:cNvSpPr>
          <p:nvPr>
            <p:ph type="sldNum" sz="quarter" idx="12"/>
          </p:nvPr>
        </p:nvSpPr>
        <p:spPr/>
        <p:txBody>
          <a:bodyPr/>
          <a:lstStyle/>
          <a:p>
            <a:fld id="{A78F63EA-6B74-4591-86B5-740E06C86360}" type="slidenum">
              <a:rPr lang="en-US" altLang="en-US"/>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Data Mining in CRM (cont.)</a:t>
            </a:r>
          </a:p>
        </p:txBody>
      </p:sp>
      <p:sp>
        <p:nvSpPr>
          <p:cNvPr id="10" name="Slide Number Placeholder 5"/>
          <p:cNvSpPr>
            <a:spLocks noGrp="1"/>
          </p:cNvSpPr>
          <p:nvPr>
            <p:ph type="sldNum" sz="quarter" idx="12"/>
          </p:nvPr>
        </p:nvSpPr>
        <p:spPr/>
        <p:txBody>
          <a:bodyPr/>
          <a:lstStyle/>
          <a:p>
            <a:fld id="{5A3D897E-80BA-46AB-B566-4066538BCA49}" type="slidenum">
              <a:rPr lang="en-US" altLang="en-US"/>
              <a:pPr/>
              <a:t>18</a:t>
            </a:fld>
            <a:endParaRPr lang="en-US" altLang="en-US"/>
          </a:p>
        </p:txBody>
      </p:sp>
      <p:sp>
        <p:nvSpPr>
          <p:cNvPr id="27675" name="AutoShape 27"/>
          <p:cNvSpPr>
            <a:spLocks noChangeArrowheads="1"/>
          </p:cNvSpPr>
          <p:nvPr/>
        </p:nvSpPr>
        <p:spPr bwMode="auto">
          <a:xfrm>
            <a:off x="457200" y="2286000"/>
            <a:ext cx="2133600" cy="10668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a:t>Data Warehouse</a:t>
            </a:r>
          </a:p>
        </p:txBody>
      </p:sp>
      <p:sp>
        <p:nvSpPr>
          <p:cNvPr id="27676" name="AutoShape 28"/>
          <p:cNvSpPr>
            <a:spLocks noChangeArrowheads="1"/>
          </p:cNvSpPr>
          <p:nvPr/>
        </p:nvSpPr>
        <p:spPr bwMode="auto">
          <a:xfrm>
            <a:off x="4953000" y="2362200"/>
            <a:ext cx="2133600" cy="9144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a:t>Data Mining</a:t>
            </a:r>
          </a:p>
        </p:txBody>
      </p:sp>
      <p:sp>
        <p:nvSpPr>
          <p:cNvPr id="27677" name="AutoShape 29"/>
          <p:cNvSpPr>
            <a:spLocks noChangeArrowheads="1"/>
          </p:cNvSpPr>
          <p:nvPr/>
        </p:nvSpPr>
        <p:spPr bwMode="auto">
          <a:xfrm>
            <a:off x="4800600" y="5105400"/>
            <a:ext cx="2667000" cy="914400"/>
          </a:xfrm>
          <a:prstGeom prst="flowChartAlternateProcess">
            <a:avLst/>
          </a:prstGeom>
          <a:solidFill>
            <a:schemeClr val="accent1"/>
          </a:solidFill>
          <a:ln w="9525">
            <a:solidFill>
              <a:schemeClr val="tx1"/>
            </a:solidFill>
            <a:miter lim="800000"/>
            <a:headEnd/>
            <a:tailEnd/>
          </a:ln>
          <a:effectLst/>
        </p:spPr>
        <p:txBody>
          <a:bodyPr wrap="none" anchor="ctr"/>
          <a:lstStyle/>
          <a:p>
            <a:pPr algn="ctr"/>
            <a:r>
              <a:rPr lang="en-US"/>
              <a:t>Campaign Management</a:t>
            </a:r>
          </a:p>
        </p:txBody>
      </p:sp>
      <p:sp>
        <p:nvSpPr>
          <p:cNvPr id="27680" name="AutoShape 32"/>
          <p:cNvSpPr>
            <a:spLocks noChangeArrowheads="1"/>
          </p:cNvSpPr>
          <p:nvPr/>
        </p:nvSpPr>
        <p:spPr bwMode="auto">
          <a:xfrm>
            <a:off x="2819400" y="2362200"/>
            <a:ext cx="1981200" cy="914400"/>
          </a:xfrm>
          <a:prstGeom prst="rightArrow">
            <a:avLst>
              <a:gd name="adj1" fmla="val 50000"/>
              <a:gd name="adj2" fmla="val 54167"/>
            </a:avLst>
          </a:prstGeom>
          <a:solidFill>
            <a:schemeClr val="hlink"/>
          </a:solidFill>
          <a:ln w="9525">
            <a:solidFill>
              <a:schemeClr val="tx1"/>
            </a:solidFill>
            <a:miter lim="800000"/>
            <a:headEnd/>
            <a:tailEnd/>
          </a:ln>
          <a:effectLst/>
        </p:spPr>
        <p:txBody>
          <a:bodyPr wrap="none" anchor="ctr"/>
          <a:lstStyle/>
          <a:p>
            <a:pPr algn="ctr"/>
            <a:r>
              <a:rPr lang="en-US" b="1"/>
              <a:t>  Customer Profile</a:t>
            </a:r>
          </a:p>
        </p:txBody>
      </p:sp>
      <p:sp>
        <p:nvSpPr>
          <p:cNvPr id="27681" name="AutoShape 33"/>
          <p:cNvSpPr>
            <a:spLocks noChangeArrowheads="1"/>
          </p:cNvSpPr>
          <p:nvPr/>
        </p:nvSpPr>
        <p:spPr bwMode="auto">
          <a:xfrm>
            <a:off x="5562600" y="3429000"/>
            <a:ext cx="990600" cy="1524000"/>
          </a:xfrm>
          <a:prstGeom prst="downArrow">
            <a:avLst>
              <a:gd name="adj1" fmla="val 50000"/>
              <a:gd name="adj2" fmla="val 38462"/>
            </a:avLst>
          </a:prstGeom>
          <a:solidFill>
            <a:schemeClr val="hlink"/>
          </a:solidFill>
          <a:ln w="9525">
            <a:solidFill>
              <a:schemeClr val="tx1"/>
            </a:solidFill>
            <a:miter lim="800000"/>
            <a:headEnd/>
            <a:tailEnd/>
          </a:ln>
          <a:effectLst/>
        </p:spPr>
        <p:txBody>
          <a:bodyPr wrap="none" anchor="ctr"/>
          <a:lstStyle/>
          <a:p>
            <a:pPr algn="ctr"/>
            <a:r>
              <a:rPr lang="en-US" b="1"/>
              <a:t>Customer Life Cycle Info.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Data Mining Techniques</a:t>
            </a:r>
          </a:p>
        </p:txBody>
      </p:sp>
      <p:graphicFrame>
        <p:nvGraphicFramePr>
          <p:cNvPr id="31750" name="Organization Chart 6"/>
          <p:cNvGraphicFramePr>
            <a:graphicFrameLocks/>
          </p:cNvGraphicFramePr>
          <p:nvPr>
            <p:ph type="dgm" idx="1"/>
          </p:nvPr>
        </p:nvGraphicFramePr>
        <p:xfrm>
          <a:off x="381000" y="1828800"/>
          <a:ext cx="8562975" cy="4460875"/>
        </p:xfrm>
        <a:graphic>
          <a:graphicData uri="http://schemas.openxmlformats.org/drawingml/2006/compatibility">
            <com:legacyDrawing xmlns:com="http://schemas.openxmlformats.org/drawingml/2006/compatibility" spid="_x0000_s31750"/>
          </a:graphicData>
        </a:graphic>
      </p:graphicFrame>
      <p:sp>
        <p:nvSpPr>
          <p:cNvPr id="6" name="Slide Number Placeholder 5"/>
          <p:cNvSpPr>
            <a:spLocks noGrp="1"/>
          </p:cNvSpPr>
          <p:nvPr>
            <p:ph type="sldNum" sz="quarter" idx="12"/>
          </p:nvPr>
        </p:nvSpPr>
        <p:spPr/>
        <p:txBody>
          <a:bodyPr/>
          <a:lstStyle/>
          <a:p>
            <a:fld id="{363E469D-86E2-4BC2-9BD1-349AD8F54513}" type="slidenum">
              <a:rPr lang="en-US" altLang="en-US"/>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Outlines</a:t>
            </a:r>
          </a:p>
        </p:txBody>
      </p:sp>
      <p:sp>
        <p:nvSpPr>
          <p:cNvPr id="9219" name="Rectangle 3"/>
          <p:cNvSpPr>
            <a:spLocks noGrp="1" noChangeArrowheads="1"/>
          </p:cNvSpPr>
          <p:nvPr>
            <p:ph idx="1"/>
          </p:nvPr>
        </p:nvSpPr>
        <p:spPr/>
        <p:txBody>
          <a:bodyPr/>
          <a:lstStyle/>
          <a:p>
            <a:r>
              <a:rPr lang="en-US"/>
              <a:t>What is Data Mining?</a:t>
            </a:r>
          </a:p>
          <a:p>
            <a:r>
              <a:rPr lang="en-US"/>
              <a:t>Data Mining Motivation</a:t>
            </a:r>
          </a:p>
          <a:p>
            <a:r>
              <a:rPr lang="en-US"/>
              <a:t>Data Mining Applications</a:t>
            </a:r>
          </a:p>
          <a:p>
            <a:r>
              <a:rPr lang="en-US"/>
              <a:t>Applications of Data Mining in CRM</a:t>
            </a:r>
          </a:p>
          <a:p>
            <a:r>
              <a:rPr lang="en-US"/>
              <a:t>Data Mining Taxonomy</a:t>
            </a:r>
          </a:p>
          <a:p>
            <a:r>
              <a:rPr lang="en-US"/>
              <a:t>Data Mining Techniques</a:t>
            </a:r>
          </a:p>
        </p:txBody>
      </p:sp>
      <p:sp>
        <p:nvSpPr>
          <p:cNvPr id="6" name="Slide Number Placeholder 5"/>
          <p:cNvSpPr>
            <a:spLocks noGrp="1"/>
          </p:cNvSpPr>
          <p:nvPr>
            <p:ph type="sldNum" sz="quarter" idx="12"/>
          </p:nvPr>
        </p:nvSpPr>
        <p:spPr/>
        <p:txBody>
          <a:bodyPr/>
          <a:lstStyle/>
          <a:p>
            <a:fld id="{56E86721-AA36-48C9-95F7-85187CFA4E34}"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Predictive Data Mining</a:t>
            </a:r>
          </a:p>
        </p:txBody>
      </p:sp>
      <p:sp>
        <p:nvSpPr>
          <p:cNvPr id="92" name="Slide Number Placeholder 5"/>
          <p:cNvSpPr>
            <a:spLocks noGrp="1"/>
          </p:cNvSpPr>
          <p:nvPr>
            <p:ph type="sldNum" sz="quarter" idx="12"/>
          </p:nvPr>
        </p:nvSpPr>
        <p:spPr/>
        <p:txBody>
          <a:bodyPr/>
          <a:lstStyle/>
          <a:p>
            <a:fld id="{E90C36C7-6F21-4993-BD13-85C7CACCB82B}" type="slidenum">
              <a:rPr lang="en-US" altLang="en-US"/>
              <a:pPr/>
              <a:t>20</a:t>
            </a:fld>
            <a:endParaRPr lang="en-US" altLang="en-US"/>
          </a:p>
        </p:txBody>
      </p:sp>
      <p:grpSp>
        <p:nvGrpSpPr>
          <p:cNvPr id="34822" name="Group 6"/>
          <p:cNvGrpSpPr>
            <a:grpSpLocks/>
          </p:cNvGrpSpPr>
          <p:nvPr/>
        </p:nvGrpSpPr>
        <p:grpSpPr bwMode="auto">
          <a:xfrm>
            <a:off x="914400" y="1981200"/>
            <a:ext cx="6424613" cy="3505200"/>
            <a:chOff x="528" y="912"/>
            <a:chExt cx="4047" cy="2208"/>
          </a:xfrm>
        </p:grpSpPr>
        <p:grpSp>
          <p:nvGrpSpPr>
            <p:cNvPr id="34823" name="Group 7"/>
            <p:cNvGrpSpPr>
              <a:grpSpLocks/>
            </p:cNvGrpSpPr>
            <p:nvPr/>
          </p:nvGrpSpPr>
          <p:grpSpPr bwMode="auto">
            <a:xfrm>
              <a:off x="1543" y="1031"/>
              <a:ext cx="784" cy="594"/>
              <a:chOff x="960" y="912"/>
              <a:chExt cx="1056" cy="960"/>
            </a:xfrm>
          </p:grpSpPr>
          <p:grpSp>
            <p:nvGrpSpPr>
              <p:cNvPr id="34824" name="Group 8"/>
              <p:cNvGrpSpPr>
                <a:grpSpLocks/>
              </p:cNvGrpSpPr>
              <p:nvPr/>
            </p:nvGrpSpPr>
            <p:grpSpPr bwMode="auto">
              <a:xfrm>
                <a:off x="1152" y="1404"/>
                <a:ext cx="672" cy="468"/>
                <a:chOff x="1152" y="1404"/>
                <a:chExt cx="672" cy="468"/>
              </a:xfrm>
            </p:grpSpPr>
            <p:grpSp>
              <p:nvGrpSpPr>
                <p:cNvPr id="34825" name="Group 9"/>
                <p:cNvGrpSpPr>
                  <a:grpSpLocks/>
                </p:cNvGrpSpPr>
                <p:nvPr/>
              </p:nvGrpSpPr>
              <p:grpSpPr bwMode="auto">
                <a:xfrm>
                  <a:off x="1185" y="1404"/>
                  <a:ext cx="606" cy="180"/>
                  <a:chOff x="1065" y="1392"/>
                  <a:chExt cx="606" cy="180"/>
                </a:xfrm>
              </p:grpSpPr>
              <p:sp>
                <p:nvSpPr>
                  <p:cNvPr id="34826" name="Oval 10"/>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34827" name="Oval 11"/>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nvGrpSpPr>
                <p:cNvPr id="34828" name="Group 12"/>
                <p:cNvGrpSpPr>
                  <a:grpSpLocks/>
                </p:cNvGrpSpPr>
                <p:nvPr/>
              </p:nvGrpSpPr>
              <p:grpSpPr bwMode="auto">
                <a:xfrm flipV="1">
                  <a:off x="1152" y="1692"/>
                  <a:ext cx="672" cy="180"/>
                  <a:chOff x="624" y="1680"/>
                  <a:chExt cx="480" cy="96"/>
                </a:xfrm>
              </p:grpSpPr>
              <p:sp>
                <p:nvSpPr>
                  <p:cNvPr id="34829" name="Arc 13"/>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34830" name="Arc 14"/>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sp>
            <p:nvSpPr>
              <p:cNvPr id="34831" name="Line 15"/>
              <p:cNvSpPr>
                <a:spLocks noChangeShapeType="1"/>
              </p:cNvSpPr>
              <p:nvPr/>
            </p:nvSpPr>
            <p:spPr bwMode="auto">
              <a:xfrm>
                <a:off x="960" y="1296"/>
                <a:ext cx="1056" cy="0"/>
              </a:xfrm>
              <a:prstGeom prst="line">
                <a:avLst/>
              </a:prstGeom>
              <a:noFill/>
              <a:ln w="57150">
                <a:solidFill>
                  <a:schemeClr val="tx1"/>
                </a:solidFill>
                <a:round/>
                <a:headEnd/>
                <a:tailEnd/>
              </a:ln>
              <a:effectLst/>
            </p:spPr>
            <p:txBody>
              <a:bodyPr wrap="none" anchor="ctr"/>
              <a:lstStyle/>
              <a:p>
                <a:endParaRPr lang="en-US"/>
              </a:p>
            </p:txBody>
          </p:sp>
          <p:sp>
            <p:nvSpPr>
              <p:cNvPr id="34832" name="AutoShape 16"/>
              <p:cNvSpPr>
                <a:spLocks noChangeArrowheads="1"/>
              </p:cNvSpPr>
              <p:nvPr/>
            </p:nvSpPr>
            <p:spPr bwMode="auto">
              <a:xfrm>
                <a:off x="1104" y="912"/>
                <a:ext cx="768" cy="384"/>
              </a:xfrm>
              <a:prstGeom prst="triangle">
                <a:avLst>
                  <a:gd name="adj" fmla="val 50000"/>
                </a:avLst>
              </a:prstGeom>
              <a:solidFill>
                <a:schemeClr val="tx2"/>
              </a:solidFill>
              <a:ln w="9525">
                <a:solidFill>
                  <a:schemeClr val="tx1"/>
                </a:solidFill>
                <a:miter lim="800000"/>
                <a:headEnd/>
                <a:tailEnd/>
              </a:ln>
              <a:effectLst/>
            </p:spPr>
            <p:txBody>
              <a:bodyPr wrap="none" anchor="ctr"/>
              <a:lstStyle/>
              <a:p>
                <a:endParaRPr lang="en-US"/>
              </a:p>
            </p:txBody>
          </p:sp>
        </p:grpSp>
        <p:sp>
          <p:nvSpPr>
            <p:cNvPr id="34833" name="Text Box 17"/>
            <p:cNvSpPr txBox="1">
              <a:spLocks noChangeArrowheads="1"/>
            </p:cNvSpPr>
            <p:nvPr/>
          </p:nvSpPr>
          <p:spPr bwMode="auto">
            <a:xfrm>
              <a:off x="1632" y="1632"/>
              <a:ext cx="537" cy="291"/>
            </a:xfrm>
            <a:prstGeom prst="rect">
              <a:avLst/>
            </a:prstGeom>
            <a:noFill/>
            <a:ln w="9525">
              <a:noFill/>
              <a:miter lim="800000"/>
              <a:headEnd/>
              <a:tailEnd/>
            </a:ln>
            <a:effectLst/>
          </p:spPr>
          <p:txBody>
            <a:bodyPr wrap="none">
              <a:spAutoFit/>
            </a:bodyPr>
            <a:lstStyle/>
            <a:p>
              <a:pPr eaLnBrk="0" hangingPunct="0"/>
              <a:r>
                <a:rPr lang="en-US" sz="2400" dirty="0" smtClean="0"/>
                <a:t>John</a:t>
              </a:r>
              <a:endParaRPr lang="en-US" sz="2400" dirty="0">
                <a:latin typeface="Times New Roman" pitchFamily="18" charset="0"/>
              </a:endParaRPr>
            </a:p>
          </p:txBody>
        </p:sp>
        <p:grpSp>
          <p:nvGrpSpPr>
            <p:cNvPr id="34834" name="Group 18"/>
            <p:cNvGrpSpPr>
              <a:grpSpLocks/>
            </p:cNvGrpSpPr>
            <p:nvPr/>
          </p:nvGrpSpPr>
          <p:grpSpPr bwMode="auto">
            <a:xfrm>
              <a:off x="2612" y="1001"/>
              <a:ext cx="783" cy="624"/>
              <a:chOff x="2400" y="864"/>
              <a:chExt cx="1056" cy="1008"/>
            </a:xfrm>
          </p:grpSpPr>
          <p:grpSp>
            <p:nvGrpSpPr>
              <p:cNvPr id="34835" name="Group 19"/>
              <p:cNvGrpSpPr>
                <a:grpSpLocks/>
              </p:cNvGrpSpPr>
              <p:nvPr/>
            </p:nvGrpSpPr>
            <p:grpSpPr bwMode="auto">
              <a:xfrm>
                <a:off x="2592" y="1404"/>
                <a:ext cx="672" cy="468"/>
                <a:chOff x="2616" y="1404"/>
                <a:chExt cx="672" cy="468"/>
              </a:xfrm>
            </p:grpSpPr>
            <p:grpSp>
              <p:nvGrpSpPr>
                <p:cNvPr id="34836" name="Group 20"/>
                <p:cNvGrpSpPr>
                  <a:grpSpLocks/>
                </p:cNvGrpSpPr>
                <p:nvPr/>
              </p:nvGrpSpPr>
              <p:grpSpPr bwMode="auto">
                <a:xfrm flipV="1">
                  <a:off x="2616" y="1692"/>
                  <a:ext cx="672" cy="180"/>
                  <a:chOff x="624" y="1680"/>
                  <a:chExt cx="480" cy="96"/>
                </a:xfrm>
              </p:grpSpPr>
              <p:sp>
                <p:nvSpPr>
                  <p:cNvPr id="34837" name="Arc 21"/>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34838" name="Arc 22"/>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nvGrpSpPr>
                <p:cNvPr id="34839" name="Group 23"/>
                <p:cNvGrpSpPr>
                  <a:grpSpLocks/>
                </p:cNvGrpSpPr>
                <p:nvPr/>
              </p:nvGrpSpPr>
              <p:grpSpPr bwMode="auto">
                <a:xfrm>
                  <a:off x="2649" y="1404"/>
                  <a:ext cx="606" cy="180"/>
                  <a:chOff x="1065" y="1392"/>
                  <a:chExt cx="606" cy="180"/>
                </a:xfrm>
              </p:grpSpPr>
              <p:sp>
                <p:nvSpPr>
                  <p:cNvPr id="34840" name="Oval 24"/>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34841" name="Oval 25"/>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grpSp>
            <p:nvGrpSpPr>
              <p:cNvPr id="34842" name="Group 26"/>
              <p:cNvGrpSpPr>
                <a:grpSpLocks/>
              </p:cNvGrpSpPr>
              <p:nvPr/>
            </p:nvGrpSpPr>
            <p:grpSpPr bwMode="auto">
              <a:xfrm>
                <a:off x="2400" y="864"/>
                <a:ext cx="1056" cy="438"/>
                <a:chOff x="2400" y="864"/>
                <a:chExt cx="1056" cy="438"/>
              </a:xfrm>
            </p:grpSpPr>
            <p:sp>
              <p:nvSpPr>
                <p:cNvPr id="34843" name="Line 27"/>
                <p:cNvSpPr>
                  <a:spLocks noChangeShapeType="1"/>
                </p:cNvSpPr>
                <p:nvPr/>
              </p:nvSpPr>
              <p:spPr bwMode="auto">
                <a:xfrm>
                  <a:off x="2400" y="1296"/>
                  <a:ext cx="1056" cy="0"/>
                </a:xfrm>
                <a:prstGeom prst="line">
                  <a:avLst/>
                </a:prstGeom>
                <a:noFill/>
                <a:ln w="57150">
                  <a:solidFill>
                    <a:schemeClr val="tx1"/>
                  </a:solidFill>
                  <a:round/>
                  <a:headEnd/>
                  <a:tailEnd/>
                </a:ln>
                <a:effectLst/>
              </p:spPr>
              <p:txBody>
                <a:bodyPr wrap="none" anchor="ctr"/>
                <a:lstStyle/>
                <a:p>
                  <a:endParaRPr lang="en-US"/>
                </a:p>
              </p:txBody>
            </p:sp>
            <p:grpSp>
              <p:nvGrpSpPr>
                <p:cNvPr id="34844" name="Group 28"/>
                <p:cNvGrpSpPr>
                  <a:grpSpLocks/>
                </p:cNvGrpSpPr>
                <p:nvPr/>
              </p:nvGrpSpPr>
              <p:grpSpPr bwMode="auto">
                <a:xfrm>
                  <a:off x="2424" y="864"/>
                  <a:ext cx="1008" cy="438"/>
                  <a:chOff x="2400" y="864"/>
                  <a:chExt cx="1008" cy="438"/>
                </a:xfrm>
              </p:grpSpPr>
              <p:sp>
                <p:nvSpPr>
                  <p:cNvPr id="34845" name="AutoShape 29"/>
                  <p:cNvSpPr>
                    <a:spLocks noChangeArrowheads="1"/>
                  </p:cNvSpPr>
                  <p:nvPr/>
                </p:nvSpPr>
                <p:spPr bwMode="auto">
                  <a:xfrm rot="16200000" flipV="1">
                    <a:off x="2712" y="648"/>
                    <a:ext cx="384" cy="912"/>
                  </a:xfrm>
                  <a:prstGeom prst="moon">
                    <a:avLst>
                      <a:gd name="adj" fmla="val 60000"/>
                    </a:avLst>
                  </a:prstGeom>
                  <a:solidFill>
                    <a:schemeClr val="tx2"/>
                  </a:solidFill>
                  <a:ln w="9525">
                    <a:solidFill>
                      <a:schemeClr val="tx1"/>
                    </a:solidFill>
                    <a:miter lim="800000"/>
                    <a:headEnd/>
                    <a:tailEnd/>
                  </a:ln>
                  <a:effectLst/>
                </p:spPr>
                <p:txBody>
                  <a:bodyPr wrap="none" anchor="ctr"/>
                  <a:lstStyle/>
                  <a:p>
                    <a:endParaRPr lang="en-US"/>
                  </a:p>
                </p:txBody>
              </p:sp>
              <p:sp>
                <p:nvSpPr>
                  <p:cNvPr id="34846" name="Freeform 30"/>
                  <p:cNvSpPr>
                    <a:spLocks/>
                  </p:cNvSpPr>
                  <p:nvPr/>
                </p:nvSpPr>
                <p:spPr bwMode="auto">
                  <a:xfrm>
                    <a:off x="2400" y="864"/>
                    <a:ext cx="432" cy="438"/>
                  </a:xfrm>
                  <a:custGeom>
                    <a:avLst/>
                    <a:gdLst/>
                    <a:ahLst/>
                    <a:cxnLst>
                      <a:cxn ang="0">
                        <a:pos x="0" y="0"/>
                      </a:cxn>
                      <a:cxn ang="0">
                        <a:pos x="180" y="438"/>
                      </a:cxn>
                      <a:cxn ang="0">
                        <a:pos x="432" y="432"/>
                      </a:cxn>
                    </a:cxnLst>
                    <a:rect l="0" t="0" r="r" b="b"/>
                    <a:pathLst>
                      <a:path w="432" h="438">
                        <a:moveTo>
                          <a:pt x="0" y="0"/>
                        </a:moveTo>
                        <a:lnTo>
                          <a:pt x="180" y="438"/>
                        </a:lnTo>
                        <a:lnTo>
                          <a:pt x="432" y="432"/>
                        </a:lnTo>
                      </a:path>
                    </a:pathLst>
                  </a:custGeom>
                  <a:solidFill>
                    <a:schemeClr val="tx2"/>
                  </a:solidFill>
                  <a:ln w="9525">
                    <a:solidFill>
                      <a:schemeClr val="tx1"/>
                    </a:solidFill>
                    <a:round/>
                    <a:headEnd/>
                    <a:tailEnd/>
                  </a:ln>
                  <a:effectLst/>
                </p:spPr>
                <p:txBody>
                  <a:bodyPr wrap="none" anchor="ctr"/>
                  <a:lstStyle/>
                  <a:p>
                    <a:endParaRPr lang="en-US"/>
                  </a:p>
                </p:txBody>
              </p:sp>
              <p:sp>
                <p:nvSpPr>
                  <p:cNvPr id="34847" name="Freeform 31"/>
                  <p:cNvSpPr>
                    <a:spLocks/>
                  </p:cNvSpPr>
                  <p:nvPr/>
                </p:nvSpPr>
                <p:spPr bwMode="auto">
                  <a:xfrm flipH="1">
                    <a:off x="2976" y="864"/>
                    <a:ext cx="432" cy="438"/>
                  </a:xfrm>
                  <a:custGeom>
                    <a:avLst/>
                    <a:gdLst/>
                    <a:ahLst/>
                    <a:cxnLst>
                      <a:cxn ang="0">
                        <a:pos x="0" y="0"/>
                      </a:cxn>
                      <a:cxn ang="0">
                        <a:pos x="180" y="438"/>
                      </a:cxn>
                      <a:cxn ang="0">
                        <a:pos x="432" y="432"/>
                      </a:cxn>
                    </a:cxnLst>
                    <a:rect l="0" t="0" r="r" b="b"/>
                    <a:pathLst>
                      <a:path w="432" h="438">
                        <a:moveTo>
                          <a:pt x="0" y="0"/>
                        </a:moveTo>
                        <a:lnTo>
                          <a:pt x="180" y="438"/>
                        </a:lnTo>
                        <a:lnTo>
                          <a:pt x="432" y="432"/>
                        </a:lnTo>
                      </a:path>
                    </a:pathLst>
                  </a:custGeom>
                  <a:solidFill>
                    <a:schemeClr val="tx2"/>
                  </a:solidFill>
                  <a:ln w="9525">
                    <a:solidFill>
                      <a:schemeClr val="tx1"/>
                    </a:solidFill>
                    <a:round/>
                    <a:headEnd/>
                    <a:tailEnd/>
                  </a:ln>
                  <a:effectLst/>
                </p:spPr>
                <p:txBody>
                  <a:bodyPr wrap="none" anchor="ctr"/>
                  <a:lstStyle/>
                  <a:p>
                    <a:endParaRPr lang="en-US"/>
                  </a:p>
                </p:txBody>
              </p:sp>
            </p:grpSp>
          </p:grpSp>
        </p:grpSp>
        <p:sp>
          <p:nvSpPr>
            <p:cNvPr id="34848" name="Text Box 32"/>
            <p:cNvSpPr txBox="1">
              <a:spLocks noChangeArrowheads="1"/>
            </p:cNvSpPr>
            <p:nvPr/>
          </p:nvSpPr>
          <p:spPr bwMode="auto">
            <a:xfrm>
              <a:off x="2688" y="1632"/>
              <a:ext cx="629" cy="288"/>
            </a:xfrm>
            <a:prstGeom prst="rect">
              <a:avLst/>
            </a:prstGeom>
            <a:noFill/>
            <a:ln w="9525">
              <a:noFill/>
              <a:miter lim="800000"/>
              <a:headEnd/>
              <a:tailEnd/>
            </a:ln>
            <a:effectLst/>
          </p:spPr>
          <p:txBody>
            <a:bodyPr wrap="none">
              <a:spAutoFit/>
            </a:bodyPr>
            <a:lstStyle/>
            <a:p>
              <a:pPr eaLnBrk="0" hangingPunct="0"/>
              <a:r>
                <a:rPr lang="en-US" sz="2400"/>
                <a:t>Vickie</a:t>
              </a:r>
              <a:endParaRPr lang="en-US" sz="2400">
                <a:latin typeface="Times New Roman" pitchFamily="18" charset="0"/>
              </a:endParaRPr>
            </a:p>
          </p:txBody>
        </p:sp>
        <p:grpSp>
          <p:nvGrpSpPr>
            <p:cNvPr id="34849" name="Group 33"/>
            <p:cNvGrpSpPr>
              <a:grpSpLocks/>
            </p:cNvGrpSpPr>
            <p:nvPr/>
          </p:nvGrpSpPr>
          <p:grpSpPr bwMode="auto">
            <a:xfrm>
              <a:off x="3792" y="912"/>
              <a:ext cx="783" cy="683"/>
              <a:chOff x="3984" y="720"/>
              <a:chExt cx="1056" cy="1104"/>
            </a:xfrm>
          </p:grpSpPr>
          <p:grpSp>
            <p:nvGrpSpPr>
              <p:cNvPr id="34850" name="Group 34"/>
              <p:cNvGrpSpPr>
                <a:grpSpLocks/>
              </p:cNvGrpSpPr>
              <p:nvPr/>
            </p:nvGrpSpPr>
            <p:grpSpPr bwMode="auto">
              <a:xfrm>
                <a:off x="4176" y="1404"/>
                <a:ext cx="672" cy="420"/>
                <a:chOff x="4152" y="1404"/>
                <a:chExt cx="672" cy="420"/>
              </a:xfrm>
            </p:grpSpPr>
            <p:grpSp>
              <p:nvGrpSpPr>
                <p:cNvPr id="34851" name="Group 35"/>
                <p:cNvGrpSpPr>
                  <a:grpSpLocks/>
                </p:cNvGrpSpPr>
                <p:nvPr/>
              </p:nvGrpSpPr>
              <p:grpSpPr bwMode="auto">
                <a:xfrm flipV="1">
                  <a:off x="4152" y="1644"/>
                  <a:ext cx="672" cy="180"/>
                  <a:chOff x="624" y="1680"/>
                  <a:chExt cx="480" cy="96"/>
                </a:xfrm>
              </p:grpSpPr>
              <p:sp>
                <p:nvSpPr>
                  <p:cNvPr id="34852" name="Arc 36"/>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34853" name="Arc 37"/>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nvGrpSpPr>
                <p:cNvPr id="34854" name="Group 38"/>
                <p:cNvGrpSpPr>
                  <a:grpSpLocks/>
                </p:cNvGrpSpPr>
                <p:nvPr/>
              </p:nvGrpSpPr>
              <p:grpSpPr bwMode="auto">
                <a:xfrm>
                  <a:off x="4185" y="1404"/>
                  <a:ext cx="606" cy="180"/>
                  <a:chOff x="1065" y="1392"/>
                  <a:chExt cx="606" cy="180"/>
                </a:xfrm>
              </p:grpSpPr>
              <p:sp>
                <p:nvSpPr>
                  <p:cNvPr id="34855" name="Oval 39"/>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34856" name="Oval 40"/>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grpSp>
            <p:nvGrpSpPr>
              <p:cNvPr id="34857" name="Group 41"/>
              <p:cNvGrpSpPr>
                <a:grpSpLocks/>
              </p:cNvGrpSpPr>
              <p:nvPr/>
            </p:nvGrpSpPr>
            <p:grpSpPr bwMode="auto">
              <a:xfrm>
                <a:off x="3984" y="720"/>
                <a:ext cx="1056" cy="576"/>
                <a:chOff x="3984" y="720"/>
                <a:chExt cx="1056" cy="576"/>
              </a:xfrm>
            </p:grpSpPr>
            <p:sp>
              <p:nvSpPr>
                <p:cNvPr id="34858" name="Line 42"/>
                <p:cNvSpPr>
                  <a:spLocks noChangeShapeType="1"/>
                </p:cNvSpPr>
                <p:nvPr/>
              </p:nvSpPr>
              <p:spPr bwMode="auto">
                <a:xfrm>
                  <a:off x="3984" y="1296"/>
                  <a:ext cx="1056" cy="0"/>
                </a:xfrm>
                <a:prstGeom prst="line">
                  <a:avLst/>
                </a:prstGeom>
                <a:noFill/>
                <a:ln w="57150">
                  <a:solidFill>
                    <a:schemeClr val="tx1"/>
                  </a:solidFill>
                  <a:round/>
                  <a:headEnd/>
                  <a:tailEnd/>
                </a:ln>
                <a:effectLst/>
              </p:spPr>
              <p:txBody>
                <a:bodyPr wrap="none" anchor="ctr"/>
                <a:lstStyle/>
                <a:p>
                  <a:endParaRPr lang="en-US"/>
                </a:p>
              </p:txBody>
            </p:sp>
            <p:grpSp>
              <p:nvGrpSpPr>
                <p:cNvPr id="34859" name="Group 43"/>
                <p:cNvGrpSpPr>
                  <a:grpSpLocks/>
                </p:cNvGrpSpPr>
                <p:nvPr/>
              </p:nvGrpSpPr>
              <p:grpSpPr bwMode="auto">
                <a:xfrm>
                  <a:off x="4176" y="720"/>
                  <a:ext cx="672" cy="576"/>
                  <a:chOff x="4176" y="624"/>
                  <a:chExt cx="672" cy="672"/>
                </a:xfrm>
              </p:grpSpPr>
              <p:sp>
                <p:nvSpPr>
                  <p:cNvPr id="34860" name="AutoShape 44"/>
                  <p:cNvSpPr>
                    <a:spLocks noChangeArrowheads="1"/>
                  </p:cNvSpPr>
                  <p:nvPr/>
                </p:nvSpPr>
                <p:spPr bwMode="auto">
                  <a:xfrm>
                    <a:off x="4368" y="624"/>
                    <a:ext cx="288" cy="672"/>
                  </a:xfrm>
                  <a:prstGeom prst="triangle">
                    <a:avLst>
                      <a:gd name="adj" fmla="val 50000"/>
                    </a:avLst>
                  </a:prstGeom>
                  <a:solidFill>
                    <a:schemeClr val="tx2"/>
                  </a:solidFill>
                  <a:ln w="9525">
                    <a:solidFill>
                      <a:schemeClr val="tx1"/>
                    </a:solidFill>
                    <a:miter lim="800000"/>
                    <a:headEnd/>
                    <a:tailEnd/>
                  </a:ln>
                  <a:effectLst/>
                </p:spPr>
                <p:txBody>
                  <a:bodyPr wrap="none" anchor="ctr"/>
                  <a:lstStyle/>
                  <a:p>
                    <a:endParaRPr lang="en-US"/>
                  </a:p>
                </p:txBody>
              </p:sp>
              <p:sp>
                <p:nvSpPr>
                  <p:cNvPr id="34861" name="Freeform 45"/>
                  <p:cNvSpPr>
                    <a:spLocks/>
                  </p:cNvSpPr>
                  <p:nvPr/>
                </p:nvSpPr>
                <p:spPr bwMode="auto">
                  <a:xfrm>
                    <a:off x="4608" y="720"/>
                    <a:ext cx="240" cy="576"/>
                  </a:xfrm>
                  <a:custGeom>
                    <a:avLst/>
                    <a:gdLst/>
                    <a:ahLst/>
                    <a:cxnLst>
                      <a:cxn ang="0">
                        <a:pos x="0" y="576"/>
                      </a:cxn>
                      <a:cxn ang="0">
                        <a:pos x="0" y="0"/>
                      </a:cxn>
                      <a:cxn ang="0">
                        <a:pos x="192" y="576"/>
                      </a:cxn>
                    </a:cxnLst>
                    <a:rect l="0" t="0" r="r" b="b"/>
                    <a:pathLst>
                      <a:path w="192" h="576">
                        <a:moveTo>
                          <a:pt x="0" y="576"/>
                        </a:moveTo>
                        <a:lnTo>
                          <a:pt x="0" y="0"/>
                        </a:lnTo>
                        <a:lnTo>
                          <a:pt x="192" y="576"/>
                        </a:lnTo>
                      </a:path>
                    </a:pathLst>
                  </a:custGeom>
                  <a:solidFill>
                    <a:schemeClr val="tx2"/>
                  </a:solidFill>
                  <a:ln w="9525">
                    <a:solidFill>
                      <a:schemeClr val="tx1"/>
                    </a:solidFill>
                    <a:round/>
                    <a:headEnd/>
                    <a:tailEnd/>
                  </a:ln>
                  <a:effectLst/>
                </p:spPr>
                <p:txBody>
                  <a:bodyPr wrap="none" anchor="ctr"/>
                  <a:lstStyle/>
                  <a:p>
                    <a:endParaRPr lang="en-US"/>
                  </a:p>
                </p:txBody>
              </p:sp>
              <p:sp>
                <p:nvSpPr>
                  <p:cNvPr id="34862" name="Freeform 46"/>
                  <p:cNvSpPr>
                    <a:spLocks/>
                  </p:cNvSpPr>
                  <p:nvPr/>
                </p:nvSpPr>
                <p:spPr bwMode="auto">
                  <a:xfrm flipH="1">
                    <a:off x="4176" y="720"/>
                    <a:ext cx="240" cy="576"/>
                  </a:xfrm>
                  <a:custGeom>
                    <a:avLst/>
                    <a:gdLst/>
                    <a:ahLst/>
                    <a:cxnLst>
                      <a:cxn ang="0">
                        <a:pos x="0" y="576"/>
                      </a:cxn>
                      <a:cxn ang="0">
                        <a:pos x="0" y="0"/>
                      </a:cxn>
                      <a:cxn ang="0">
                        <a:pos x="192" y="576"/>
                      </a:cxn>
                    </a:cxnLst>
                    <a:rect l="0" t="0" r="r" b="b"/>
                    <a:pathLst>
                      <a:path w="192" h="576">
                        <a:moveTo>
                          <a:pt x="0" y="576"/>
                        </a:moveTo>
                        <a:lnTo>
                          <a:pt x="0" y="0"/>
                        </a:lnTo>
                        <a:lnTo>
                          <a:pt x="192" y="576"/>
                        </a:lnTo>
                      </a:path>
                    </a:pathLst>
                  </a:custGeom>
                  <a:solidFill>
                    <a:schemeClr val="tx2"/>
                  </a:solidFill>
                  <a:ln w="9525">
                    <a:solidFill>
                      <a:schemeClr val="tx1"/>
                    </a:solidFill>
                    <a:round/>
                    <a:headEnd/>
                    <a:tailEnd/>
                  </a:ln>
                  <a:effectLst/>
                </p:spPr>
                <p:txBody>
                  <a:bodyPr wrap="none" anchor="ctr"/>
                  <a:lstStyle/>
                  <a:p>
                    <a:endParaRPr lang="en-US"/>
                  </a:p>
                </p:txBody>
              </p:sp>
            </p:grpSp>
          </p:grpSp>
        </p:grpSp>
        <p:sp>
          <p:nvSpPr>
            <p:cNvPr id="34863" name="Text Box 47"/>
            <p:cNvSpPr txBox="1">
              <a:spLocks noChangeArrowheads="1"/>
            </p:cNvSpPr>
            <p:nvPr/>
          </p:nvSpPr>
          <p:spPr bwMode="auto">
            <a:xfrm>
              <a:off x="3936" y="1632"/>
              <a:ext cx="522" cy="288"/>
            </a:xfrm>
            <a:prstGeom prst="rect">
              <a:avLst/>
            </a:prstGeom>
            <a:noFill/>
            <a:ln w="9525">
              <a:noFill/>
              <a:miter lim="800000"/>
              <a:headEnd/>
              <a:tailEnd/>
            </a:ln>
            <a:effectLst/>
          </p:spPr>
          <p:txBody>
            <a:bodyPr wrap="none">
              <a:spAutoFit/>
            </a:bodyPr>
            <a:lstStyle/>
            <a:p>
              <a:pPr eaLnBrk="0" hangingPunct="0"/>
              <a:r>
                <a:rPr lang="en-US" sz="2400"/>
                <a:t>Mike</a:t>
              </a:r>
              <a:endParaRPr lang="en-US" sz="2400">
                <a:latin typeface="Times New Roman" pitchFamily="18" charset="0"/>
              </a:endParaRPr>
            </a:p>
          </p:txBody>
        </p:sp>
        <p:sp>
          <p:nvSpPr>
            <p:cNvPr id="34864" name="Text Box 48"/>
            <p:cNvSpPr txBox="1">
              <a:spLocks noChangeArrowheads="1"/>
            </p:cNvSpPr>
            <p:nvPr/>
          </p:nvSpPr>
          <p:spPr bwMode="auto">
            <a:xfrm>
              <a:off x="576" y="1296"/>
              <a:ext cx="767" cy="288"/>
            </a:xfrm>
            <a:prstGeom prst="rect">
              <a:avLst/>
            </a:prstGeom>
            <a:noFill/>
            <a:ln w="9525">
              <a:noFill/>
              <a:miter lim="800000"/>
              <a:headEnd/>
              <a:tailEnd/>
            </a:ln>
            <a:effectLst/>
          </p:spPr>
          <p:txBody>
            <a:bodyPr wrap="none">
              <a:spAutoFit/>
            </a:bodyPr>
            <a:lstStyle/>
            <a:p>
              <a:pPr eaLnBrk="0" hangingPunct="0"/>
              <a:r>
                <a:rPr lang="en-US" sz="2400" b="1"/>
                <a:t>Honest</a:t>
              </a:r>
              <a:endParaRPr lang="en-US" sz="2400">
                <a:latin typeface="Times New Roman" pitchFamily="18" charset="0"/>
              </a:endParaRPr>
            </a:p>
          </p:txBody>
        </p:sp>
        <p:grpSp>
          <p:nvGrpSpPr>
            <p:cNvPr id="34865" name="Group 49"/>
            <p:cNvGrpSpPr>
              <a:grpSpLocks/>
            </p:cNvGrpSpPr>
            <p:nvPr/>
          </p:nvGrpSpPr>
          <p:grpSpPr bwMode="auto">
            <a:xfrm>
              <a:off x="2655" y="2409"/>
              <a:ext cx="676" cy="362"/>
              <a:chOff x="2496" y="2967"/>
              <a:chExt cx="912" cy="585"/>
            </a:xfrm>
          </p:grpSpPr>
          <p:grpSp>
            <p:nvGrpSpPr>
              <p:cNvPr id="34866" name="Group 50"/>
              <p:cNvGrpSpPr>
                <a:grpSpLocks/>
              </p:cNvGrpSpPr>
              <p:nvPr/>
            </p:nvGrpSpPr>
            <p:grpSpPr bwMode="auto">
              <a:xfrm>
                <a:off x="2496" y="2967"/>
                <a:ext cx="912" cy="336"/>
                <a:chOff x="2495" y="2734"/>
                <a:chExt cx="817" cy="290"/>
              </a:xfrm>
            </p:grpSpPr>
            <p:sp>
              <p:nvSpPr>
                <p:cNvPr id="34867" name="Freeform 51"/>
                <p:cNvSpPr>
                  <a:spLocks/>
                </p:cNvSpPr>
                <p:nvPr/>
              </p:nvSpPr>
              <p:spPr bwMode="auto">
                <a:xfrm rot="394651">
                  <a:off x="2495" y="2734"/>
                  <a:ext cx="384" cy="290"/>
                </a:xfrm>
                <a:custGeom>
                  <a:avLst/>
                  <a:gdLst/>
                  <a:ahLst/>
                  <a:cxnLst>
                    <a:cxn ang="0">
                      <a:pos x="46" y="144"/>
                    </a:cxn>
                    <a:cxn ang="0">
                      <a:pos x="232" y="48"/>
                    </a:cxn>
                    <a:cxn ang="0">
                      <a:pos x="472" y="48"/>
                    </a:cxn>
                    <a:cxn ang="0">
                      <a:pos x="472" y="336"/>
                    </a:cxn>
                    <a:cxn ang="0">
                      <a:pos x="280" y="384"/>
                    </a:cxn>
                    <a:cxn ang="0">
                      <a:pos x="40" y="240"/>
                    </a:cxn>
                    <a:cxn ang="0">
                      <a:pos x="40" y="144"/>
                    </a:cxn>
                  </a:cxnLst>
                  <a:rect l="0" t="0" r="r" b="b"/>
                  <a:pathLst>
                    <a:path w="512" h="400">
                      <a:moveTo>
                        <a:pt x="46" y="144"/>
                      </a:moveTo>
                      <a:cubicBezTo>
                        <a:pt x="77" y="127"/>
                        <a:pt x="161" y="64"/>
                        <a:pt x="232" y="48"/>
                      </a:cubicBezTo>
                      <a:cubicBezTo>
                        <a:pt x="303" y="32"/>
                        <a:pt x="432" y="0"/>
                        <a:pt x="472" y="48"/>
                      </a:cubicBezTo>
                      <a:cubicBezTo>
                        <a:pt x="512" y="96"/>
                        <a:pt x="504" y="280"/>
                        <a:pt x="472" y="336"/>
                      </a:cubicBezTo>
                      <a:cubicBezTo>
                        <a:pt x="440" y="392"/>
                        <a:pt x="352" y="400"/>
                        <a:pt x="280" y="384"/>
                      </a:cubicBezTo>
                      <a:cubicBezTo>
                        <a:pt x="208" y="368"/>
                        <a:pt x="80" y="280"/>
                        <a:pt x="40" y="240"/>
                      </a:cubicBezTo>
                      <a:cubicBezTo>
                        <a:pt x="0" y="200"/>
                        <a:pt x="20" y="172"/>
                        <a:pt x="40" y="144"/>
                      </a:cubicBezTo>
                    </a:path>
                  </a:pathLst>
                </a:custGeom>
                <a:solidFill>
                  <a:schemeClr val="tx2"/>
                </a:solidFill>
                <a:ln w="9525">
                  <a:solidFill>
                    <a:schemeClr val="tx1"/>
                  </a:solidFill>
                  <a:round/>
                  <a:headEnd/>
                  <a:tailEnd/>
                </a:ln>
                <a:effectLst/>
              </p:spPr>
              <p:txBody>
                <a:bodyPr wrap="none" anchor="ctr"/>
                <a:lstStyle/>
                <a:p>
                  <a:endParaRPr lang="en-US"/>
                </a:p>
              </p:txBody>
            </p:sp>
            <p:sp>
              <p:nvSpPr>
                <p:cNvPr id="34868" name="Freeform 52"/>
                <p:cNvSpPr>
                  <a:spLocks/>
                </p:cNvSpPr>
                <p:nvPr/>
              </p:nvSpPr>
              <p:spPr bwMode="auto">
                <a:xfrm rot="21192490" flipH="1">
                  <a:off x="2928" y="2736"/>
                  <a:ext cx="384" cy="288"/>
                </a:xfrm>
                <a:custGeom>
                  <a:avLst/>
                  <a:gdLst/>
                  <a:ahLst/>
                  <a:cxnLst>
                    <a:cxn ang="0">
                      <a:pos x="46" y="144"/>
                    </a:cxn>
                    <a:cxn ang="0">
                      <a:pos x="232" y="48"/>
                    </a:cxn>
                    <a:cxn ang="0">
                      <a:pos x="472" y="48"/>
                    </a:cxn>
                    <a:cxn ang="0">
                      <a:pos x="472" y="336"/>
                    </a:cxn>
                    <a:cxn ang="0">
                      <a:pos x="280" y="384"/>
                    </a:cxn>
                    <a:cxn ang="0">
                      <a:pos x="40" y="240"/>
                    </a:cxn>
                    <a:cxn ang="0">
                      <a:pos x="40" y="144"/>
                    </a:cxn>
                  </a:cxnLst>
                  <a:rect l="0" t="0" r="r" b="b"/>
                  <a:pathLst>
                    <a:path w="512" h="400">
                      <a:moveTo>
                        <a:pt x="46" y="144"/>
                      </a:moveTo>
                      <a:cubicBezTo>
                        <a:pt x="77" y="127"/>
                        <a:pt x="161" y="64"/>
                        <a:pt x="232" y="48"/>
                      </a:cubicBezTo>
                      <a:cubicBezTo>
                        <a:pt x="303" y="32"/>
                        <a:pt x="432" y="0"/>
                        <a:pt x="472" y="48"/>
                      </a:cubicBezTo>
                      <a:cubicBezTo>
                        <a:pt x="512" y="96"/>
                        <a:pt x="504" y="280"/>
                        <a:pt x="472" y="336"/>
                      </a:cubicBezTo>
                      <a:cubicBezTo>
                        <a:pt x="440" y="392"/>
                        <a:pt x="352" y="400"/>
                        <a:pt x="280" y="384"/>
                      </a:cubicBezTo>
                      <a:cubicBezTo>
                        <a:pt x="208" y="368"/>
                        <a:pt x="80" y="280"/>
                        <a:pt x="40" y="240"/>
                      </a:cubicBezTo>
                      <a:cubicBezTo>
                        <a:pt x="0" y="200"/>
                        <a:pt x="20" y="172"/>
                        <a:pt x="40" y="144"/>
                      </a:cubicBezTo>
                    </a:path>
                  </a:pathLst>
                </a:custGeom>
                <a:solidFill>
                  <a:schemeClr val="tx2"/>
                </a:solidFill>
                <a:ln w="9525">
                  <a:solidFill>
                    <a:schemeClr val="tx1"/>
                  </a:solidFill>
                  <a:round/>
                  <a:headEnd/>
                  <a:tailEnd/>
                </a:ln>
                <a:effectLst/>
              </p:spPr>
              <p:txBody>
                <a:bodyPr wrap="none" anchor="ctr"/>
                <a:lstStyle/>
                <a:p>
                  <a:endParaRPr lang="en-US"/>
                </a:p>
              </p:txBody>
            </p:sp>
            <p:sp>
              <p:nvSpPr>
                <p:cNvPr id="34869" name="AutoShape 53"/>
                <p:cNvSpPr>
                  <a:spLocks noChangeArrowheads="1"/>
                </p:cNvSpPr>
                <p:nvPr/>
              </p:nvSpPr>
              <p:spPr bwMode="auto">
                <a:xfrm>
                  <a:off x="2814" y="2784"/>
                  <a:ext cx="174" cy="96"/>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2"/>
                </a:solidFill>
                <a:ln w="9525">
                  <a:solidFill>
                    <a:schemeClr val="tx1"/>
                  </a:solidFill>
                  <a:miter lim="800000"/>
                  <a:headEnd/>
                  <a:tailEnd/>
                </a:ln>
                <a:effectLst/>
              </p:spPr>
              <p:txBody>
                <a:bodyPr wrap="none" anchor="ctr"/>
                <a:lstStyle/>
                <a:p>
                  <a:endParaRPr lang="en-US"/>
                </a:p>
              </p:txBody>
            </p:sp>
            <p:sp>
              <p:nvSpPr>
                <p:cNvPr id="34870" name="Line 54"/>
                <p:cNvSpPr>
                  <a:spLocks noChangeShapeType="1"/>
                </p:cNvSpPr>
                <p:nvPr/>
              </p:nvSpPr>
              <p:spPr bwMode="auto">
                <a:xfrm flipV="1">
                  <a:off x="3306" y="2784"/>
                  <a:ext cx="6" cy="66"/>
                </a:xfrm>
                <a:prstGeom prst="line">
                  <a:avLst/>
                </a:prstGeom>
                <a:noFill/>
                <a:ln w="38100">
                  <a:solidFill>
                    <a:schemeClr val="tx1"/>
                  </a:solidFill>
                  <a:round/>
                  <a:headEnd/>
                  <a:tailEnd/>
                </a:ln>
                <a:effectLst/>
              </p:spPr>
              <p:txBody>
                <a:bodyPr wrap="none" anchor="ctr"/>
                <a:lstStyle/>
                <a:p>
                  <a:endParaRPr lang="en-US"/>
                </a:p>
              </p:txBody>
            </p:sp>
            <p:sp>
              <p:nvSpPr>
                <p:cNvPr id="34871" name="Line 55"/>
                <p:cNvSpPr>
                  <a:spLocks noChangeShapeType="1"/>
                </p:cNvSpPr>
                <p:nvPr/>
              </p:nvSpPr>
              <p:spPr bwMode="auto">
                <a:xfrm flipH="1" flipV="1">
                  <a:off x="2502" y="2790"/>
                  <a:ext cx="6" cy="66"/>
                </a:xfrm>
                <a:prstGeom prst="line">
                  <a:avLst/>
                </a:prstGeom>
                <a:noFill/>
                <a:ln w="38100">
                  <a:solidFill>
                    <a:schemeClr val="tx1"/>
                  </a:solidFill>
                  <a:round/>
                  <a:headEnd/>
                  <a:tailEnd/>
                </a:ln>
                <a:effectLst/>
              </p:spPr>
              <p:txBody>
                <a:bodyPr wrap="none" anchor="ctr"/>
                <a:lstStyle/>
                <a:p>
                  <a:endParaRPr lang="en-US"/>
                </a:p>
              </p:txBody>
            </p:sp>
          </p:grpSp>
          <p:grpSp>
            <p:nvGrpSpPr>
              <p:cNvPr id="34872" name="Group 56"/>
              <p:cNvGrpSpPr>
                <a:grpSpLocks/>
              </p:cNvGrpSpPr>
              <p:nvPr/>
            </p:nvGrpSpPr>
            <p:grpSpPr bwMode="auto">
              <a:xfrm flipV="1">
                <a:off x="2616" y="3372"/>
                <a:ext cx="672" cy="180"/>
                <a:chOff x="624" y="1680"/>
                <a:chExt cx="480" cy="96"/>
              </a:xfrm>
            </p:grpSpPr>
            <p:sp>
              <p:nvSpPr>
                <p:cNvPr id="34873" name="Arc 57"/>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34874" name="Arc 58"/>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sp>
          <p:nvSpPr>
            <p:cNvPr id="34875" name="Line 59"/>
            <p:cNvSpPr>
              <a:spLocks noChangeShapeType="1"/>
            </p:cNvSpPr>
            <p:nvPr/>
          </p:nvSpPr>
          <p:spPr bwMode="auto">
            <a:xfrm>
              <a:off x="2602" y="2385"/>
              <a:ext cx="783" cy="0"/>
            </a:xfrm>
            <a:prstGeom prst="line">
              <a:avLst/>
            </a:prstGeom>
            <a:noFill/>
            <a:ln w="57150">
              <a:solidFill>
                <a:schemeClr val="tx1"/>
              </a:solidFill>
              <a:round/>
              <a:headEnd/>
              <a:tailEnd/>
            </a:ln>
            <a:effectLst/>
          </p:spPr>
          <p:txBody>
            <a:bodyPr wrap="none" anchor="ctr"/>
            <a:lstStyle/>
            <a:p>
              <a:endParaRPr lang="en-US"/>
            </a:p>
          </p:txBody>
        </p:sp>
        <p:grpSp>
          <p:nvGrpSpPr>
            <p:cNvPr id="34876" name="Group 60"/>
            <p:cNvGrpSpPr>
              <a:grpSpLocks/>
            </p:cNvGrpSpPr>
            <p:nvPr/>
          </p:nvGrpSpPr>
          <p:grpSpPr bwMode="auto">
            <a:xfrm>
              <a:off x="3777" y="2028"/>
              <a:ext cx="783" cy="743"/>
              <a:chOff x="3984" y="2352"/>
              <a:chExt cx="1056" cy="1200"/>
            </a:xfrm>
          </p:grpSpPr>
          <p:grpSp>
            <p:nvGrpSpPr>
              <p:cNvPr id="34877" name="Group 61"/>
              <p:cNvGrpSpPr>
                <a:grpSpLocks/>
              </p:cNvGrpSpPr>
              <p:nvPr/>
            </p:nvGrpSpPr>
            <p:grpSpPr bwMode="auto">
              <a:xfrm>
                <a:off x="4056" y="2967"/>
                <a:ext cx="912" cy="585"/>
                <a:chOff x="4032" y="2967"/>
                <a:chExt cx="912" cy="585"/>
              </a:xfrm>
            </p:grpSpPr>
            <p:grpSp>
              <p:nvGrpSpPr>
                <p:cNvPr id="34878" name="Group 62"/>
                <p:cNvGrpSpPr>
                  <a:grpSpLocks/>
                </p:cNvGrpSpPr>
                <p:nvPr/>
              </p:nvGrpSpPr>
              <p:grpSpPr bwMode="auto">
                <a:xfrm>
                  <a:off x="4152" y="3372"/>
                  <a:ext cx="672" cy="180"/>
                  <a:chOff x="624" y="1680"/>
                  <a:chExt cx="480" cy="96"/>
                </a:xfrm>
              </p:grpSpPr>
              <p:sp>
                <p:nvSpPr>
                  <p:cNvPr id="34879" name="Arc 63"/>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34880" name="Arc 64"/>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nvGrpSpPr>
                <p:cNvPr id="34881" name="Group 65"/>
                <p:cNvGrpSpPr>
                  <a:grpSpLocks/>
                </p:cNvGrpSpPr>
                <p:nvPr/>
              </p:nvGrpSpPr>
              <p:grpSpPr bwMode="auto">
                <a:xfrm>
                  <a:off x="4032" y="2967"/>
                  <a:ext cx="912" cy="336"/>
                  <a:chOff x="2495" y="2734"/>
                  <a:chExt cx="817" cy="290"/>
                </a:xfrm>
              </p:grpSpPr>
              <p:sp>
                <p:nvSpPr>
                  <p:cNvPr id="34882" name="Freeform 66"/>
                  <p:cNvSpPr>
                    <a:spLocks/>
                  </p:cNvSpPr>
                  <p:nvPr/>
                </p:nvSpPr>
                <p:spPr bwMode="auto">
                  <a:xfrm rot="394651">
                    <a:off x="2495" y="2734"/>
                    <a:ext cx="384" cy="290"/>
                  </a:xfrm>
                  <a:custGeom>
                    <a:avLst/>
                    <a:gdLst/>
                    <a:ahLst/>
                    <a:cxnLst>
                      <a:cxn ang="0">
                        <a:pos x="46" y="144"/>
                      </a:cxn>
                      <a:cxn ang="0">
                        <a:pos x="232" y="48"/>
                      </a:cxn>
                      <a:cxn ang="0">
                        <a:pos x="472" y="48"/>
                      </a:cxn>
                      <a:cxn ang="0">
                        <a:pos x="472" y="336"/>
                      </a:cxn>
                      <a:cxn ang="0">
                        <a:pos x="280" y="384"/>
                      </a:cxn>
                      <a:cxn ang="0">
                        <a:pos x="40" y="240"/>
                      </a:cxn>
                      <a:cxn ang="0">
                        <a:pos x="40" y="144"/>
                      </a:cxn>
                    </a:cxnLst>
                    <a:rect l="0" t="0" r="r" b="b"/>
                    <a:pathLst>
                      <a:path w="512" h="400">
                        <a:moveTo>
                          <a:pt x="46" y="144"/>
                        </a:moveTo>
                        <a:cubicBezTo>
                          <a:pt x="77" y="127"/>
                          <a:pt x="161" y="64"/>
                          <a:pt x="232" y="48"/>
                        </a:cubicBezTo>
                        <a:cubicBezTo>
                          <a:pt x="303" y="32"/>
                          <a:pt x="432" y="0"/>
                          <a:pt x="472" y="48"/>
                        </a:cubicBezTo>
                        <a:cubicBezTo>
                          <a:pt x="512" y="96"/>
                          <a:pt x="504" y="280"/>
                          <a:pt x="472" y="336"/>
                        </a:cubicBezTo>
                        <a:cubicBezTo>
                          <a:pt x="440" y="392"/>
                          <a:pt x="352" y="400"/>
                          <a:pt x="280" y="384"/>
                        </a:cubicBezTo>
                        <a:cubicBezTo>
                          <a:pt x="208" y="368"/>
                          <a:pt x="80" y="280"/>
                          <a:pt x="40" y="240"/>
                        </a:cubicBezTo>
                        <a:cubicBezTo>
                          <a:pt x="0" y="200"/>
                          <a:pt x="20" y="172"/>
                          <a:pt x="40" y="144"/>
                        </a:cubicBezTo>
                      </a:path>
                    </a:pathLst>
                  </a:custGeom>
                  <a:solidFill>
                    <a:schemeClr val="tx2"/>
                  </a:solidFill>
                  <a:ln w="9525">
                    <a:solidFill>
                      <a:schemeClr val="tx1"/>
                    </a:solidFill>
                    <a:round/>
                    <a:headEnd/>
                    <a:tailEnd/>
                  </a:ln>
                  <a:effectLst/>
                </p:spPr>
                <p:txBody>
                  <a:bodyPr wrap="none" anchor="ctr"/>
                  <a:lstStyle/>
                  <a:p>
                    <a:endParaRPr lang="en-US"/>
                  </a:p>
                </p:txBody>
              </p:sp>
              <p:sp>
                <p:nvSpPr>
                  <p:cNvPr id="34883" name="Freeform 67"/>
                  <p:cNvSpPr>
                    <a:spLocks/>
                  </p:cNvSpPr>
                  <p:nvPr/>
                </p:nvSpPr>
                <p:spPr bwMode="auto">
                  <a:xfrm rot="21192490" flipH="1">
                    <a:off x="2928" y="2736"/>
                    <a:ext cx="384" cy="288"/>
                  </a:xfrm>
                  <a:custGeom>
                    <a:avLst/>
                    <a:gdLst/>
                    <a:ahLst/>
                    <a:cxnLst>
                      <a:cxn ang="0">
                        <a:pos x="46" y="144"/>
                      </a:cxn>
                      <a:cxn ang="0">
                        <a:pos x="232" y="48"/>
                      </a:cxn>
                      <a:cxn ang="0">
                        <a:pos x="472" y="48"/>
                      </a:cxn>
                      <a:cxn ang="0">
                        <a:pos x="472" y="336"/>
                      </a:cxn>
                      <a:cxn ang="0">
                        <a:pos x="280" y="384"/>
                      </a:cxn>
                      <a:cxn ang="0">
                        <a:pos x="40" y="240"/>
                      </a:cxn>
                      <a:cxn ang="0">
                        <a:pos x="40" y="144"/>
                      </a:cxn>
                    </a:cxnLst>
                    <a:rect l="0" t="0" r="r" b="b"/>
                    <a:pathLst>
                      <a:path w="512" h="400">
                        <a:moveTo>
                          <a:pt x="46" y="144"/>
                        </a:moveTo>
                        <a:cubicBezTo>
                          <a:pt x="77" y="127"/>
                          <a:pt x="161" y="64"/>
                          <a:pt x="232" y="48"/>
                        </a:cubicBezTo>
                        <a:cubicBezTo>
                          <a:pt x="303" y="32"/>
                          <a:pt x="432" y="0"/>
                          <a:pt x="472" y="48"/>
                        </a:cubicBezTo>
                        <a:cubicBezTo>
                          <a:pt x="512" y="96"/>
                          <a:pt x="504" y="280"/>
                          <a:pt x="472" y="336"/>
                        </a:cubicBezTo>
                        <a:cubicBezTo>
                          <a:pt x="440" y="392"/>
                          <a:pt x="352" y="400"/>
                          <a:pt x="280" y="384"/>
                        </a:cubicBezTo>
                        <a:cubicBezTo>
                          <a:pt x="208" y="368"/>
                          <a:pt x="80" y="280"/>
                          <a:pt x="40" y="240"/>
                        </a:cubicBezTo>
                        <a:cubicBezTo>
                          <a:pt x="0" y="200"/>
                          <a:pt x="20" y="172"/>
                          <a:pt x="40" y="144"/>
                        </a:cubicBezTo>
                      </a:path>
                    </a:pathLst>
                  </a:custGeom>
                  <a:solidFill>
                    <a:schemeClr val="tx2"/>
                  </a:solidFill>
                  <a:ln w="9525">
                    <a:solidFill>
                      <a:schemeClr val="tx1"/>
                    </a:solidFill>
                    <a:round/>
                    <a:headEnd/>
                    <a:tailEnd/>
                  </a:ln>
                  <a:effectLst/>
                </p:spPr>
                <p:txBody>
                  <a:bodyPr wrap="none" anchor="ctr"/>
                  <a:lstStyle/>
                  <a:p>
                    <a:endParaRPr lang="en-US"/>
                  </a:p>
                </p:txBody>
              </p:sp>
              <p:sp>
                <p:nvSpPr>
                  <p:cNvPr id="34884" name="AutoShape 68"/>
                  <p:cNvSpPr>
                    <a:spLocks noChangeArrowheads="1"/>
                  </p:cNvSpPr>
                  <p:nvPr/>
                </p:nvSpPr>
                <p:spPr bwMode="auto">
                  <a:xfrm>
                    <a:off x="2814" y="2784"/>
                    <a:ext cx="174" cy="96"/>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2"/>
                  </a:solidFill>
                  <a:ln w="9525">
                    <a:solidFill>
                      <a:schemeClr val="tx1"/>
                    </a:solidFill>
                    <a:miter lim="800000"/>
                    <a:headEnd/>
                    <a:tailEnd/>
                  </a:ln>
                  <a:effectLst/>
                </p:spPr>
                <p:txBody>
                  <a:bodyPr wrap="none" anchor="ctr"/>
                  <a:lstStyle/>
                  <a:p>
                    <a:endParaRPr lang="en-US"/>
                  </a:p>
                </p:txBody>
              </p:sp>
              <p:sp>
                <p:nvSpPr>
                  <p:cNvPr id="34885" name="Line 69"/>
                  <p:cNvSpPr>
                    <a:spLocks noChangeShapeType="1"/>
                  </p:cNvSpPr>
                  <p:nvPr/>
                </p:nvSpPr>
                <p:spPr bwMode="auto">
                  <a:xfrm flipV="1">
                    <a:off x="3306" y="2784"/>
                    <a:ext cx="6" cy="66"/>
                  </a:xfrm>
                  <a:prstGeom prst="line">
                    <a:avLst/>
                  </a:prstGeom>
                  <a:noFill/>
                  <a:ln w="38100">
                    <a:solidFill>
                      <a:schemeClr val="tx1"/>
                    </a:solidFill>
                    <a:round/>
                    <a:headEnd/>
                    <a:tailEnd/>
                  </a:ln>
                  <a:effectLst/>
                </p:spPr>
                <p:txBody>
                  <a:bodyPr wrap="none" anchor="ctr"/>
                  <a:lstStyle/>
                  <a:p>
                    <a:endParaRPr lang="en-US"/>
                  </a:p>
                </p:txBody>
              </p:sp>
              <p:sp>
                <p:nvSpPr>
                  <p:cNvPr id="34886" name="Line 70"/>
                  <p:cNvSpPr>
                    <a:spLocks noChangeShapeType="1"/>
                  </p:cNvSpPr>
                  <p:nvPr/>
                </p:nvSpPr>
                <p:spPr bwMode="auto">
                  <a:xfrm flipH="1" flipV="1">
                    <a:off x="2502" y="2790"/>
                    <a:ext cx="6" cy="66"/>
                  </a:xfrm>
                  <a:prstGeom prst="line">
                    <a:avLst/>
                  </a:prstGeom>
                  <a:noFill/>
                  <a:ln w="38100">
                    <a:solidFill>
                      <a:schemeClr val="tx1"/>
                    </a:solidFill>
                    <a:round/>
                    <a:headEnd/>
                    <a:tailEnd/>
                  </a:ln>
                  <a:effectLst/>
                </p:spPr>
                <p:txBody>
                  <a:bodyPr wrap="none" anchor="ctr"/>
                  <a:lstStyle/>
                  <a:p>
                    <a:endParaRPr lang="en-US"/>
                  </a:p>
                </p:txBody>
              </p:sp>
            </p:grpSp>
          </p:grpSp>
          <p:grpSp>
            <p:nvGrpSpPr>
              <p:cNvPr id="34887" name="Group 71"/>
              <p:cNvGrpSpPr>
                <a:grpSpLocks/>
              </p:cNvGrpSpPr>
              <p:nvPr/>
            </p:nvGrpSpPr>
            <p:grpSpPr bwMode="auto">
              <a:xfrm>
                <a:off x="3984" y="2352"/>
                <a:ext cx="1056" cy="576"/>
                <a:chOff x="3984" y="720"/>
                <a:chExt cx="1056" cy="576"/>
              </a:xfrm>
            </p:grpSpPr>
            <p:sp>
              <p:nvSpPr>
                <p:cNvPr id="34888" name="Line 72"/>
                <p:cNvSpPr>
                  <a:spLocks noChangeShapeType="1"/>
                </p:cNvSpPr>
                <p:nvPr/>
              </p:nvSpPr>
              <p:spPr bwMode="auto">
                <a:xfrm>
                  <a:off x="3984" y="1296"/>
                  <a:ext cx="1056" cy="0"/>
                </a:xfrm>
                <a:prstGeom prst="line">
                  <a:avLst/>
                </a:prstGeom>
                <a:noFill/>
                <a:ln w="57150">
                  <a:solidFill>
                    <a:schemeClr val="tx1"/>
                  </a:solidFill>
                  <a:round/>
                  <a:headEnd/>
                  <a:tailEnd/>
                </a:ln>
                <a:effectLst/>
              </p:spPr>
              <p:txBody>
                <a:bodyPr wrap="none" anchor="ctr"/>
                <a:lstStyle/>
                <a:p>
                  <a:endParaRPr lang="en-US"/>
                </a:p>
              </p:txBody>
            </p:sp>
            <p:grpSp>
              <p:nvGrpSpPr>
                <p:cNvPr id="34889" name="Group 73"/>
                <p:cNvGrpSpPr>
                  <a:grpSpLocks/>
                </p:cNvGrpSpPr>
                <p:nvPr/>
              </p:nvGrpSpPr>
              <p:grpSpPr bwMode="auto">
                <a:xfrm>
                  <a:off x="4176" y="720"/>
                  <a:ext cx="672" cy="576"/>
                  <a:chOff x="4176" y="624"/>
                  <a:chExt cx="672" cy="672"/>
                </a:xfrm>
              </p:grpSpPr>
              <p:sp>
                <p:nvSpPr>
                  <p:cNvPr id="34890" name="AutoShape 74"/>
                  <p:cNvSpPr>
                    <a:spLocks noChangeArrowheads="1"/>
                  </p:cNvSpPr>
                  <p:nvPr/>
                </p:nvSpPr>
                <p:spPr bwMode="auto">
                  <a:xfrm>
                    <a:off x="4368" y="624"/>
                    <a:ext cx="288" cy="672"/>
                  </a:xfrm>
                  <a:prstGeom prst="triangle">
                    <a:avLst>
                      <a:gd name="adj" fmla="val 50000"/>
                    </a:avLst>
                  </a:prstGeom>
                  <a:solidFill>
                    <a:schemeClr val="tx2"/>
                  </a:solidFill>
                  <a:ln w="9525">
                    <a:solidFill>
                      <a:schemeClr val="tx1"/>
                    </a:solidFill>
                    <a:miter lim="800000"/>
                    <a:headEnd/>
                    <a:tailEnd/>
                  </a:ln>
                  <a:effectLst/>
                </p:spPr>
                <p:txBody>
                  <a:bodyPr wrap="none" anchor="ctr"/>
                  <a:lstStyle/>
                  <a:p>
                    <a:endParaRPr lang="en-US"/>
                  </a:p>
                </p:txBody>
              </p:sp>
              <p:sp>
                <p:nvSpPr>
                  <p:cNvPr id="34891" name="Freeform 75"/>
                  <p:cNvSpPr>
                    <a:spLocks/>
                  </p:cNvSpPr>
                  <p:nvPr/>
                </p:nvSpPr>
                <p:spPr bwMode="auto">
                  <a:xfrm>
                    <a:off x="4608" y="720"/>
                    <a:ext cx="240" cy="576"/>
                  </a:xfrm>
                  <a:custGeom>
                    <a:avLst/>
                    <a:gdLst/>
                    <a:ahLst/>
                    <a:cxnLst>
                      <a:cxn ang="0">
                        <a:pos x="0" y="576"/>
                      </a:cxn>
                      <a:cxn ang="0">
                        <a:pos x="0" y="0"/>
                      </a:cxn>
                      <a:cxn ang="0">
                        <a:pos x="192" y="576"/>
                      </a:cxn>
                    </a:cxnLst>
                    <a:rect l="0" t="0" r="r" b="b"/>
                    <a:pathLst>
                      <a:path w="192" h="576">
                        <a:moveTo>
                          <a:pt x="0" y="576"/>
                        </a:moveTo>
                        <a:lnTo>
                          <a:pt x="0" y="0"/>
                        </a:lnTo>
                        <a:lnTo>
                          <a:pt x="192" y="576"/>
                        </a:lnTo>
                      </a:path>
                    </a:pathLst>
                  </a:custGeom>
                  <a:solidFill>
                    <a:schemeClr val="tx2"/>
                  </a:solidFill>
                  <a:ln w="9525">
                    <a:solidFill>
                      <a:schemeClr val="tx1"/>
                    </a:solidFill>
                    <a:round/>
                    <a:headEnd/>
                    <a:tailEnd/>
                  </a:ln>
                  <a:effectLst/>
                </p:spPr>
                <p:txBody>
                  <a:bodyPr wrap="none" anchor="ctr"/>
                  <a:lstStyle/>
                  <a:p>
                    <a:endParaRPr lang="en-US"/>
                  </a:p>
                </p:txBody>
              </p:sp>
              <p:sp>
                <p:nvSpPr>
                  <p:cNvPr id="34892" name="Freeform 76"/>
                  <p:cNvSpPr>
                    <a:spLocks/>
                  </p:cNvSpPr>
                  <p:nvPr/>
                </p:nvSpPr>
                <p:spPr bwMode="auto">
                  <a:xfrm flipH="1">
                    <a:off x="4176" y="720"/>
                    <a:ext cx="240" cy="576"/>
                  </a:xfrm>
                  <a:custGeom>
                    <a:avLst/>
                    <a:gdLst/>
                    <a:ahLst/>
                    <a:cxnLst>
                      <a:cxn ang="0">
                        <a:pos x="0" y="576"/>
                      </a:cxn>
                      <a:cxn ang="0">
                        <a:pos x="0" y="0"/>
                      </a:cxn>
                      <a:cxn ang="0">
                        <a:pos x="192" y="576"/>
                      </a:cxn>
                    </a:cxnLst>
                    <a:rect l="0" t="0" r="r" b="b"/>
                    <a:pathLst>
                      <a:path w="192" h="576">
                        <a:moveTo>
                          <a:pt x="0" y="576"/>
                        </a:moveTo>
                        <a:lnTo>
                          <a:pt x="0" y="0"/>
                        </a:lnTo>
                        <a:lnTo>
                          <a:pt x="192" y="576"/>
                        </a:lnTo>
                      </a:path>
                    </a:pathLst>
                  </a:custGeom>
                  <a:solidFill>
                    <a:schemeClr val="tx2"/>
                  </a:solidFill>
                  <a:ln w="9525">
                    <a:solidFill>
                      <a:schemeClr val="tx1"/>
                    </a:solidFill>
                    <a:round/>
                    <a:headEnd/>
                    <a:tailEnd/>
                  </a:ln>
                  <a:effectLst/>
                </p:spPr>
                <p:txBody>
                  <a:bodyPr wrap="none" anchor="ctr"/>
                  <a:lstStyle/>
                  <a:p>
                    <a:endParaRPr lang="en-US"/>
                  </a:p>
                </p:txBody>
              </p:sp>
            </p:grpSp>
          </p:grpSp>
        </p:grpSp>
        <p:sp>
          <p:nvSpPr>
            <p:cNvPr id="34893" name="Text Box 77"/>
            <p:cNvSpPr txBox="1">
              <a:spLocks noChangeArrowheads="1"/>
            </p:cNvSpPr>
            <p:nvPr/>
          </p:nvSpPr>
          <p:spPr bwMode="auto">
            <a:xfrm>
              <a:off x="3840" y="2831"/>
              <a:ext cx="725" cy="288"/>
            </a:xfrm>
            <a:prstGeom prst="rect">
              <a:avLst/>
            </a:prstGeom>
            <a:noFill/>
            <a:ln w="9525">
              <a:noFill/>
              <a:miter lim="800000"/>
              <a:headEnd/>
              <a:tailEnd/>
            </a:ln>
            <a:effectLst/>
          </p:spPr>
          <p:txBody>
            <a:bodyPr wrap="none">
              <a:spAutoFit/>
            </a:bodyPr>
            <a:lstStyle/>
            <a:p>
              <a:pPr eaLnBrk="0" hangingPunct="0"/>
              <a:r>
                <a:rPr lang="en-US" sz="2400"/>
                <a:t>Barney</a:t>
              </a:r>
              <a:endParaRPr lang="en-US" sz="2400">
                <a:latin typeface="Times New Roman" pitchFamily="18" charset="0"/>
              </a:endParaRPr>
            </a:p>
          </p:txBody>
        </p:sp>
        <p:sp>
          <p:nvSpPr>
            <p:cNvPr id="34894" name="AutoShape 78"/>
            <p:cNvSpPr>
              <a:spLocks noChangeArrowheads="1"/>
            </p:cNvSpPr>
            <p:nvPr/>
          </p:nvSpPr>
          <p:spPr bwMode="auto">
            <a:xfrm flipV="1">
              <a:off x="2726" y="2088"/>
              <a:ext cx="535" cy="297"/>
            </a:xfrm>
            <a:custGeom>
              <a:avLst/>
              <a:gdLst>
                <a:gd name="G0" fmla="+- 1688 0 0"/>
                <a:gd name="G1" fmla="+- 21600 0 1688"/>
                <a:gd name="G2" fmla="*/ 1688 1 2"/>
                <a:gd name="G3" fmla="+- 21600 0 G2"/>
                <a:gd name="G4" fmla="+/ 1688 21600 2"/>
                <a:gd name="G5" fmla="+/ G1 0 2"/>
                <a:gd name="G6" fmla="*/ 21600 21600 1688"/>
                <a:gd name="G7" fmla="*/ G6 1 2"/>
                <a:gd name="G8" fmla="+- 21600 0 G7"/>
                <a:gd name="G9" fmla="*/ 21600 1 2"/>
                <a:gd name="G10" fmla="+- 1688 0 G9"/>
                <a:gd name="G11" fmla="?: G10 G8 0"/>
                <a:gd name="G12" fmla="?: G10 G7 21600"/>
                <a:gd name="T0" fmla="*/ 20756 w 21600"/>
                <a:gd name="T1" fmla="*/ 10800 h 21600"/>
                <a:gd name="T2" fmla="*/ 10800 w 21600"/>
                <a:gd name="T3" fmla="*/ 21600 h 21600"/>
                <a:gd name="T4" fmla="*/ 844 w 21600"/>
                <a:gd name="T5" fmla="*/ 10800 h 21600"/>
                <a:gd name="T6" fmla="*/ 10800 w 21600"/>
                <a:gd name="T7" fmla="*/ 0 h 21600"/>
                <a:gd name="T8" fmla="*/ 2644 w 21600"/>
                <a:gd name="T9" fmla="*/ 2644 h 21600"/>
                <a:gd name="T10" fmla="*/ 18956 w 21600"/>
                <a:gd name="T11" fmla="*/ 18956 h 21600"/>
              </a:gdLst>
              <a:ahLst/>
              <a:cxnLst>
                <a:cxn ang="0">
                  <a:pos x="T0" y="T1"/>
                </a:cxn>
                <a:cxn ang="0">
                  <a:pos x="T2" y="T3"/>
                </a:cxn>
                <a:cxn ang="0">
                  <a:pos x="T4" y="T5"/>
                </a:cxn>
                <a:cxn ang="0">
                  <a:pos x="T6" y="T7"/>
                </a:cxn>
              </a:cxnLst>
              <a:rect l="T8" t="T9" r="T10" b="T11"/>
              <a:pathLst>
                <a:path w="21600" h="21600">
                  <a:moveTo>
                    <a:pt x="0" y="0"/>
                  </a:moveTo>
                  <a:lnTo>
                    <a:pt x="1688" y="21600"/>
                  </a:lnTo>
                  <a:lnTo>
                    <a:pt x="19912" y="21600"/>
                  </a:lnTo>
                  <a:lnTo>
                    <a:pt x="21600" y="0"/>
                  </a:lnTo>
                  <a:close/>
                </a:path>
              </a:pathLst>
            </a:custGeom>
            <a:solidFill>
              <a:schemeClr val="tx2"/>
            </a:solidFill>
            <a:ln w="9525">
              <a:solidFill>
                <a:schemeClr val="tx1"/>
              </a:solidFill>
              <a:miter lim="800000"/>
              <a:headEnd/>
              <a:tailEnd/>
            </a:ln>
            <a:effectLst/>
          </p:spPr>
          <p:txBody>
            <a:bodyPr wrap="none" anchor="ctr"/>
            <a:lstStyle/>
            <a:p>
              <a:endParaRPr lang="en-US"/>
            </a:p>
          </p:txBody>
        </p:sp>
        <p:sp>
          <p:nvSpPr>
            <p:cNvPr id="34895" name="Text Box 79"/>
            <p:cNvSpPr txBox="1">
              <a:spLocks noChangeArrowheads="1"/>
            </p:cNvSpPr>
            <p:nvPr/>
          </p:nvSpPr>
          <p:spPr bwMode="auto">
            <a:xfrm>
              <a:off x="2688" y="2832"/>
              <a:ext cx="661" cy="288"/>
            </a:xfrm>
            <a:prstGeom prst="rect">
              <a:avLst/>
            </a:prstGeom>
            <a:noFill/>
            <a:ln w="9525">
              <a:noFill/>
              <a:miter lim="800000"/>
              <a:headEnd/>
              <a:tailEnd/>
            </a:ln>
            <a:effectLst/>
          </p:spPr>
          <p:txBody>
            <a:bodyPr wrap="none">
              <a:spAutoFit/>
            </a:bodyPr>
            <a:lstStyle/>
            <a:p>
              <a:pPr eaLnBrk="0" hangingPunct="0"/>
              <a:r>
                <a:rPr lang="en-US" sz="2400"/>
                <a:t>Waldo</a:t>
              </a:r>
              <a:endParaRPr lang="en-US" sz="2400">
                <a:latin typeface="Times New Roman" pitchFamily="18" charset="0"/>
              </a:endParaRPr>
            </a:p>
          </p:txBody>
        </p:sp>
        <p:grpSp>
          <p:nvGrpSpPr>
            <p:cNvPr id="34896" name="Group 80"/>
            <p:cNvGrpSpPr>
              <a:grpSpLocks/>
            </p:cNvGrpSpPr>
            <p:nvPr/>
          </p:nvGrpSpPr>
          <p:grpSpPr bwMode="auto">
            <a:xfrm>
              <a:off x="1534" y="2148"/>
              <a:ext cx="783" cy="624"/>
              <a:chOff x="960" y="2544"/>
              <a:chExt cx="1056" cy="1008"/>
            </a:xfrm>
          </p:grpSpPr>
          <p:grpSp>
            <p:nvGrpSpPr>
              <p:cNvPr id="34897" name="Group 81"/>
              <p:cNvGrpSpPr>
                <a:grpSpLocks/>
              </p:cNvGrpSpPr>
              <p:nvPr/>
            </p:nvGrpSpPr>
            <p:grpSpPr bwMode="auto">
              <a:xfrm>
                <a:off x="1152" y="3024"/>
                <a:ext cx="672" cy="528"/>
                <a:chOff x="1152" y="3024"/>
                <a:chExt cx="672" cy="528"/>
              </a:xfrm>
            </p:grpSpPr>
            <p:grpSp>
              <p:nvGrpSpPr>
                <p:cNvPr id="34898" name="Group 82"/>
                <p:cNvGrpSpPr>
                  <a:grpSpLocks/>
                </p:cNvGrpSpPr>
                <p:nvPr/>
              </p:nvGrpSpPr>
              <p:grpSpPr bwMode="auto">
                <a:xfrm>
                  <a:off x="1152" y="3372"/>
                  <a:ext cx="672" cy="180"/>
                  <a:chOff x="624" y="1680"/>
                  <a:chExt cx="480" cy="96"/>
                </a:xfrm>
              </p:grpSpPr>
              <p:sp>
                <p:nvSpPr>
                  <p:cNvPr id="34899" name="Arc 83"/>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34900" name="Arc 84"/>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nvGrpSpPr>
                <p:cNvPr id="34901" name="Group 85"/>
                <p:cNvGrpSpPr>
                  <a:grpSpLocks/>
                </p:cNvGrpSpPr>
                <p:nvPr/>
              </p:nvGrpSpPr>
              <p:grpSpPr bwMode="auto">
                <a:xfrm>
                  <a:off x="1185" y="3024"/>
                  <a:ext cx="606" cy="180"/>
                  <a:chOff x="1065" y="1392"/>
                  <a:chExt cx="606" cy="180"/>
                </a:xfrm>
              </p:grpSpPr>
              <p:sp>
                <p:nvSpPr>
                  <p:cNvPr id="34902" name="Oval 86"/>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34903" name="Oval 87"/>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sp>
            <p:nvSpPr>
              <p:cNvPr id="34904" name="Line 88"/>
              <p:cNvSpPr>
                <a:spLocks noChangeShapeType="1"/>
              </p:cNvSpPr>
              <p:nvPr/>
            </p:nvSpPr>
            <p:spPr bwMode="auto">
              <a:xfrm>
                <a:off x="960" y="2928"/>
                <a:ext cx="1056" cy="0"/>
              </a:xfrm>
              <a:prstGeom prst="line">
                <a:avLst/>
              </a:prstGeom>
              <a:noFill/>
              <a:ln w="57150">
                <a:solidFill>
                  <a:schemeClr val="tx1"/>
                </a:solidFill>
                <a:round/>
                <a:headEnd/>
                <a:tailEnd/>
              </a:ln>
              <a:effectLst/>
            </p:spPr>
            <p:txBody>
              <a:bodyPr wrap="none" anchor="ctr"/>
              <a:lstStyle/>
              <a:p>
                <a:endParaRPr lang="en-US"/>
              </a:p>
            </p:txBody>
          </p:sp>
          <p:sp>
            <p:nvSpPr>
              <p:cNvPr id="34905" name="AutoShape 89"/>
              <p:cNvSpPr>
                <a:spLocks noChangeArrowheads="1"/>
              </p:cNvSpPr>
              <p:nvPr/>
            </p:nvSpPr>
            <p:spPr bwMode="auto">
              <a:xfrm>
                <a:off x="1104" y="2544"/>
                <a:ext cx="768" cy="384"/>
              </a:xfrm>
              <a:prstGeom prst="triangle">
                <a:avLst>
                  <a:gd name="adj" fmla="val 50000"/>
                </a:avLst>
              </a:prstGeom>
              <a:solidFill>
                <a:schemeClr val="tx2"/>
              </a:solidFill>
              <a:ln w="9525">
                <a:solidFill>
                  <a:schemeClr val="tx1"/>
                </a:solidFill>
                <a:miter lim="800000"/>
                <a:headEnd/>
                <a:tailEnd/>
              </a:ln>
              <a:effectLst/>
            </p:spPr>
            <p:txBody>
              <a:bodyPr wrap="none" anchor="ctr"/>
              <a:lstStyle/>
              <a:p>
                <a:endParaRPr lang="en-US"/>
              </a:p>
            </p:txBody>
          </p:sp>
        </p:grpSp>
        <p:sp>
          <p:nvSpPr>
            <p:cNvPr id="34906" name="Text Box 90"/>
            <p:cNvSpPr txBox="1">
              <a:spLocks noChangeArrowheads="1"/>
            </p:cNvSpPr>
            <p:nvPr/>
          </p:nvSpPr>
          <p:spPr bwMode="auto">
            <a:xfrm>
              <a:off x="1632" y="2832"/>
              <a:ext cx="586" cy="288"/>
            </a:xfrm>
            <a:prstGeom prst="rect">
              <a:avLst/>
            </a:prstGeom>
            <a:noFill/>
            <a:ln w="9525">
              <a:noFill/>
              <a:miter lim="800000"/>
              <a:headEnd/>
              <a:tailEnd/>
            </a:ln>
            <a:effectLst/>
          </p:spPr>
          <p:txBody>
            <a:bodyPr wrap="none">
              <a:spAutoFit/>
            </a:bodyPr>
            <a:lstStyle/>
            <a:p>
              <a:pPr eaLnBrk="0" hangingPunct="0"/>
              <a:r>
                <a:rPr lang="en-US" sz="2400"/>
                <a:t>Wally</a:t>
              </a:r>
              <a:endParaRPr lang="en-US" sz="2400">
                <a:latin typeface="Times New Roman" pitchFamily="18" charset="0"/>
              </a:endParaRPr>
            </a:p>
          </p:txBody>
        </p:sp>
        <p:sp>
          <p:nvSpPr>
            <p:cNvPr id="34907" name="Text Box 91"/>
            <p:cNvSpPr txBox="1">
              <a:spLocks noChangeArrowheads="1"/>
            </p:cNvSpPr>
            <p:nvPr/>
          </p:nvSpPr>
          <p:spPr bwMode="auto">
            <a:xfrm>
              <a:off x="528" y="2304"/>
              <a:ext cx="895" cy="288"/>
            </a:xfrm>
            <a:prstGeom prst="rect">
              <a:avLst/>
            </a:prstGeom>
            <a:noFill/>
            <a:ln w="9525">
              <a:noFill/>
              <a:miter lim="800000"/>
              <a:headEnd/>
              <a:tailEnd/>
            </a:ln>
            <a:effectLst/>
          </p:spPr>
          <p:txBody>
            <a:bodyPr wrap="none">
              <a:spAutoFit/>
            </a:bodyPr>
            <a:lstStyle/>
            <a:p>
              <a:pPr eaLnBrk="0" hangingPunct="0"/>
              <a:r>
                <a:rPr lang="en-US" sz="2400" b="1"/>
                <a:t>Crooked</a:t>
              </a:r>
              <a:endParaRPr lang="en-US" sz="2400" b="1">
                <a:latin typeface="Times New Roman" pitchFamily="18" charset="0"/>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p:txBody>
          <a:bodyPr/>
          <a:lstStyle/>
          <a:p>
            <a:r>
              <a:rPr lang="en-US"/>
              <a:t>Prediction</a:t>
            </a:r>
          </a:p>
        </p:txBody>
      </p:sp>
      <p:sp>
        <p:nvSpPr>
          <p:cNvPr id="51" name="Slide Number Placeholder 5"/>
          <p:cNvSpPr>
            <a:spLocks noGrp="1"/>
          </p:cNvSpPr>
          <p:nvPr>
            <p:ph type="sldNum" sz="quarter" idx="12"/>
          </p:nvPr>
        </p:nvSpPr>
        <p:spPr/>
        <p:txBody>
          <a:bodyPr/>
          <a:lstStyle/>
          <a:p>
            <a:fld id="{F22A3BCF-DEE3-4B06-8AEC-F83542380C9F}" type="slidenum">
              <a:rPr lang="en-US" altLang="en-US"/>
              <a:pPr/>
              <a:t>21</a:t>
            </a:fld>
            <a:endParaRPr lang="en-US" altLang="en-US"/>
          </a:p>
        </p:txBody>
      </p:sp>
      <p:grpSp>
        <p:nvGrpSpPr>
          <p:cNvPr id="570372" name="Group 4"/>
          <p:cNvGrpSpPr>
            <a:grpSpLocks/>
          </p:cNvGrpSpPr>
          <p:nvPr/>
        </p:nvGrpSpPr>
        <p:grpSpPr bwMode="auto">
          <a:xfrm>
            <a:off x="1905000" y="2057400"/>
            <a:ext cx="5562600" cy="2017713"/>
            <a:chOff x="768" y="1008"/>
            <a:chExt cx="4224" cy="1711"/>
          </a:xfrm>
        </p:grpSpPr>
        <p:grpSp>
          <p:nvGrpSpPr>
            <p:cNvPr id="570373" name="Group 5"/>
            <p:cNvGrpSpPr>
              <a:grpSpLocks/>
            </p:cNvGrpSpPr>
            <p:nvPr/>
          </p:nvGrpSpPr>
          <p:grpSpPr bwMode="auto">
            <a:xfrm>
              <a:off x="912" y="1296"/>
              <a:ext cx="1056" cy="960"/>
              <a:chOff x="960" y="912"/>
              <a:chExt cx="1056" cy="960"/>
            </a:xfrm>
          </p:grpSpPr>
          <p:grpSp>
            <p:nvGrpSpPr>
              <p:cNvPr id="570374" name="Group 6"/>
              <p:cNvGrpSpPr>
                <a:grpSpLocks/>
              </p:cNvGrpSpPr>
              <p:nvPr/>
            </p:nvGrpSpPr>
            <p:grpSpPr bwMode="auto">
              <a:xfrm>
                <a:off x="1152" y="1404"/>
                <a:ext cx="672" cy="468"/>
                <a:chOff x="1152" y="1404"/>
                <a:chExt cx="672" cy="468"/>
              </a:xfrm>
            </p:grpSpPr>
            <p:grpSp>
              <p:nvGrpSpPr>
                <p:cNvPr id="570375" name="Group 7"/>
                <p:cNvGrpSpPr>
                  <a:grpSpLocks/>
                </p:cNvGrpSpPr>
                <p:nvPr/>
              </p:nvGrpSpPr>
              <p:grpSpPr bwMode="auto">
                <a:xfrm>
                  <a:off x="1185" y="1404"/>
                  <a:ext cx="606" cy="180"/>
                  <a:chOff x="1065" y="1392"/>
                  <a:chExt cx="606" cy="180"/>
                </a:xfrm>
              </p:grpSpPr>
              <p:sp>
                <p:nvSpPr>
                  <p:cNvPr id="570376" name="Oval 8"/>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570377" name="Oval 9"/>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nvGrpSpPr>
                <p:cNvPr id="570378" name="Group 10"/>
                <p:cNvGrpSpPr>
                  <a:grpSpLocks/>
                </p:cNvGrpSpPr>
                <p:nvPr/>
              </p:nvGrpSpPr>
              <p:grpSpPr bwMode="auto">
                <a:xfrm flipV="1">
                  <a:off x="1152" y="1692"/>
                  <a:ext cx="672" cy="180"/>
                  <a:chOff x="624" y="1680"/>
                  <a:chExt cx="480" cy="96"/>
                </a:xfrm>
              </p:grpSpPr>
              <p:sp>
                <p:nvSpPr>
                  <p:cNvPr id="570379" name="Arc 11"/>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570380" name="Arc 12"/>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sp>
            <p:nvSpPr>
              <p:cNvPr id="570381" name="Line 13"/>
              <p:cNvSpPr>
                <a:spLocks noChangeShapeType="1"/>
              </p:cNvSpPr>
              <p:nvPr/>
            </p:nvSpPr>
            <p:spPr bwMode="auto">
              <a:xfrm>
                <a:off x="960" y="1296"/>
                <a:ext cx="1056" cy="0"/>
              </a:xfrm>
              <a:prstGeom prst="line">
                <a:avLst/>
              </a:prstGeom>
              <a:noFill/>
              <a:ln w="57150">
                <a:solidFill>
                  <a:schemeClr val="tx1"/>
                </a:solidFill>
                <a:round/>
                <a:headEnd/>
                <a:tailEnd/>
              </a:ln>
              <a:effectLst/>
            </p:spPr>
            <p:txBody>
              <a:bodyPr wrap="none" anchor="ctr"/>
              <a:lstStyle/>
              <a:p>
                <a:endParaRPr lang="en-US"/>
              </a:p>
            </p:txBody>
          </p:sp>
          <p:sp>
            <p:nvSpPr>
              <p:cNvPr id="570382" name="AutoShape 14"/>
              <p:cNvSpPr>
                <a:spLocks noChangeArrowheads="1"/>
              </p:cNvSpPr>
              <p:nvPr/>
            </p:nvSpPr>
            <p:spPr bwMode="auto">
              <a:xfrm>
                <a:off x="1104" y="912"/>
                <a:ext cx="768" cy="384"/>
              </a:xfrm>
              <a:prstGeom prst="triangle">
                <a:avLst>
                  <a:gd name="adj" fmla="val 50000"/>
                </a:avLst>
              </a:prstGeom>
              <a:solidFill>
                <a:schemeClr val="tx2"/>
              </a:solidFill>
              <a:ln w="9525">
                <a:solidFill>
                  <a:schemeClr val="tx1"/>
                </a:solidFill>
                <a:miter lim="800000"/>
                <a:headEnd/>
                <a:tailEnd/>
              </a:ln>
              <a:effectLst/>
            </p:spPr>
            <p:txBody>
              <a:bodyPr wrap="none" anchor="ctr"/>
              <a:lstStyle/>
              <a:p>
                <a:endParaRPr lang="en-US"/>
              </a:p>
            </p:txBody>
          </p:sp>
        </p:grpSp>
        <p:sp>
          <p:nvSpPr>
            <p:cNvPr id="570383" name="Text Box 15"/>
            <p:cNvSpPr txBox="1">
              <a:spLocks noChangeArrowheads="1"/>
            </p:cNvSpPr>
            <p:nvPr/>
          </p:nvSpPr>
          <p:spPr bwMode="auto">
            <a:xfrm>
              <a:off x="1103" y="2304"/>
              <a:ext cx="648" cy="391"/>
            </a:xfrm>
            <a:prstGeom prst="rect">
              <a:avLst/>
            </a:prstGeom>
            <a:noFill/>
            <a:ln w="9525">
              <a:noFill/>
              <a:miter lim="800000"/>
              <a:headEnd/>
              <a:tailEnd/>
            </a:ln>
            <a:effectLst/>
          </p:spPr>
          <p:txBody>
            <a:bodyPr wrap="none">
              <a:spAutoFit/>
            </a:bodyPr>
            <a:lstStyle/>
            <a:p>
              <a:pPr eaLnBrk="0" hangingPunct="0"/>
              <a:r>
                <a:rPr lang="en-US" sz="2400" dirty="0" smtClean="0"/>
                <a:t>John</a:t>
              </a:r>
              <a:endParaRPr lang="en-US" sz="2400" dirty="0">
                <a:latin typeface="Times New Roman" pitchFamily="18" charset="0"/>
              </a:endParaRPr>
            </a:p>
          </p:txBody>
        </p:sp>
        <p:grpSp>
          <p:nvGrpSpPr>
            <p:cNvPr id="570384" name="Group 16"/>
            <p:cNvGrpSpPr>
              <a:grpSpLocks/>
            </p:cNvGrpSpPr>
            <p:nvPr/>
          </p:nvGrpSpPr>
          <p:grpSpPr bwMode="auto">
            <a:xfrm>
              <a:off x="2352" y="1248"/>
              <a:ext cx="1056" cy="1470"/>
              <a:chOff x="2400" y="864"/>
              <a:chExt cx="1056" cy="1470"/>
            </a:xfrm>
          </p:grpSpPr>
          <p:grpSp>
            <p:nvGrpSpPr>
              <p:cNvPr id="570385" name="Group 17"/>
              <p:cNvGrpSpPr>
                <a:grpSpLocks/>
              </p:cNvGrpSpPr>
              <p:nvPr/>
            </p:nvGrpSpPr>
            <p:grpSpPr bwMode="auto">
              <a:xfrm>
                <a:off x="2400" y="864"/>
                <a:ext cx="1056" cy="1008"/>
                <a:chOff x="2400" y="864"/>
                <a:chExt cx="1056" cy="1008"/>
              </a:xfrm>
            </p:grpSpPr>
            <p:grpSp>
              <p:nvGrpSpPr>
                <p:cNvPr id="570386" name="Group 18"/>
                <p:cNvGrpSpPr>
                  <a:grpSpLocks/>
                </p:cNvGrpSpPr>
                <p:nvPr/>
              </p:nvGrpSpPr>
              <p:grpSpPr bwMode="auto">
                <a:xfrm>
                  <a:off x="2592" y="1404"/>
                  <a:ext cx="672" cy="468"/>
                  <a:chOff x="2616" y="1404"/>
                  <a:chExt cx="672" cy="468"/>
                </a:xfrm>
              </p:grpSpPr>
              <p:grpSp>
                <p:nvGrpSpPr>
                  <p:cNvPr id="570387" name="Group 19"/>
                  <p:cNvGrpSpPr>
                    <a:grpSpLocks/>
                  </p:cNvGrpSpPr>
                  <p:nvPr/>
                </p:nvGrpSpPr>
                <p:grpSpPr bwMode="auto">
                  <a:xfrm flipV="1">
                    <a:off x="2616" y="1692"/>
                    <a:ext cx="672" cy="180"/>
                    <a:chOff x="624" y="1680"/>
                    <a:chExt cx="480" cy="96"/>
                  </a:xfrm>
                </p:grpSpPr>
                <p:sp>
                  <p:nvSpPr>
                    <p:cNvPr id="570388" name="Arc 20"/>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570389" name="Arc 21"/>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nvGrpSpPr>
                  <p:cNvPr id="570390" name="Group 22"/>
                  <p:cNvGrpSpPr>
                    <a:grpSpLocks/>
                  </p:cNvGrpSpPr>
                  <p:nvPr/>
                </p:nvGrpSpPr>
                <p:grpSpPr bwMode="auto">
                  <a:xfrm>
                    <a:off x="2649" y="1404"/>
                    <a:ext cx="606" cy="180"/>
                    <a:chOff x="1065" y="1392"/>
                    <a:chExt cx="606" cy="180"/>
                  </a:xfrm>
                </p:grpSpPr>
                <p:sp>
                  <p:nvSpPr>
                    <p:cNvPr id="570391" name="Oval 23"/>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570392" name="Oval 24"/>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grpSp>
              <p:nvGrpSpPr>
                <p:cNvPr id="570393" name="Group 25"/>
                <p:cNvGrpSpPr>
                  <a:grpSpLocks/>
                </p:cNvGrpSpPr>
                <p:nvPr/>
              </p:nvGrpSpPr>
              <p:grpSpPr bwMode="auto">
                <a:xfrm>
                  <a:off x="2400" y="864"/>
                  <a:ext cx="1056" cy="438"/>
                  <a:chOff x="2400" y="864"/>
                  <a:chExt cx="1056" cy="438"/>
                </a:xfrm>
              </p:grpSpPr>
              <p:sp>
                <p:nvSpPr>
                  <p:cNvPr id="570394" name="Line 26"/>
                  <p:cNvSpPr>
                    <a:spLocks noChangeShapeType="1"/>
                  </p:cNvSpPr>
                  <p:nvPr/>
                </p:nvSpPr>
                <p:spPr bwMode="auto">
                  <a:xfrm>
                    <a:off x="2400" y="1296"/>
                    <a:ext cx="1056" cy="0"/>
                  </a:xfrm>
                  <a:prstGeom prst="line">
                    <a:avLst/>
                  </a:prstGeom>
                  <a:noFill/>
                  <a:ln w="57150">
                    <a:solidFill>
                      <a:schemeClr val="tx1"/>
                    </a:solidFill>
                    <a:round/>
                    <a:headEnd/>
                    <a:tailEnd/>
                  </a:ln>
                  <a:effectLst/>
                </p:spPr>
                <p:txBody>
                  <a:bodyPr wrap="none" anchor="ctr"/>
                  <a:lstStyle/>
                  <a:p>
                    <a:endParaRPr lang="en-US"/>
                  </a:p>
                </p:txBody>
              </p:sp>
              <p:grpSp>
                <p:nvGrpSpPr>
                  <p:cNvPr id="570395" name="Group 27"/>
                  <p:cNvGrpSpPr>
                    <a:grpSpLocks/>
                  </p:cNvGrpSpPr>
                  <p:nvPr/>
                </p:nvGrpSpPr>
                <p:grpSpPr bwMode="auto">
                  <a:xfrm>
                    <a:off x="2424" y="864"/>
                    <a:ext cx="1008" cy="438"/>
                    <a:chOff x="2400" y="864"/>
                    <a:chExt cx="1008" cy="438"/>
                  </a:xfrm>
                </p:grpSpPr>
                <p:sp>
                  <p:nvSpPr>
                    <p:cNvPr id="570396" name="AutoShape 28"/>
                    <p:cNvSpPr>
                      <a:spLocks noChangeArrowheads="1"/>
                    </p:cNvSpPr>
                    <p:nvPr/>
                  </p:nvSpPr>
                  <p:spPr bwMode="auto">
                    <a:xfrm rot="16200000" flipV="1">
                      <a:off x="2712" y="648"/>
                      <a:ext cx="384" cy="912"/>
                    </a:xfrm>
                    <a:prstGeom prst="moon">
                      <a:avLst>
                        <a:gd name="adj" fmla="val 60000"/>
                      </a:avLst>
                    </a:prstGeom>
                    <a:solidFill>
                      <a:schemeClr val="tx2"/>
                    </a:solidFill>
                    <a:ln w="9525">
                      <a:solidFill>
                        <a:schemeClr val="tx1"/>
                      </a:solidFill>
                      <a:miter lim="800000"/>
                      <a:headEnd/>
                      <a:tailEnd/>
                    </a:ln>
                    <a:effectLst/>
                  </p:spPr>
                  <p:txBody>
                    <a:bodyPr wrap="none" anchor="ctr"/>
                    <a:lstStyle/>
                    <a:p>
                      <a:endParaRPr lang="en-US"/>
                    </a:p>
                  </p:txBody>
                </p:sp>
                <p:sp>
                  <p:nvSpPr>
                    <p:cNvPr id="570397" name="Freeform 29"/>
                    <p:cNvSpPr>
                      <a:spLocks/>
                    </p:cNvSpPr>
                    <p:nvPr/>
                  </p:nvSpPr>
                  <p:spPr bwMode="auto">
                    <a:xfrm>
                      <a:off x="2400" y="864"/>
                      <a:ext cx="432" cy="438"/>
                    </a:xfrm>
                    <a:custGeom>
                      <a:avLst/>
                      <a:gdLst/>
                      <a:ahLst/>
                      <a:cxnLst>
                        <a:cxn ang="0">
                          <a:pos x="0" y="0"/>
                        </a:cxn>
                        <a:cxn ang="0">
                          <a:pos x="180" y="438"/>
                        </a:cxn>
                        <a:cxn ang="0">
                          <a:pos x="432" y="432"/>
                        </a:cxn>
                      </a:cxnLst>
                      <a:rect l="0" t="0" r="r" b="b"/>
                      <a:pathLst>
                        <a:path w="432" h="438">
                          <a:moveTo>
                            <a:pt x="0" y="0"/>
                          </a:moveTo>
                          <a:lnTo>
                            <a:pt x="180" y="438"/>
                          </a:lnTo>
                          <a:lnTo>
                            <a:pt x="432" y="432"/>
                          </a:lnTo>
                        </a:path>
                      </a:pathLst>
                    </a:custGeom>
                    <a:solidFill>
                      <a:schemeClr val="tx2"/>
                    </a:solidFill>
                    <a:ln w="9525">
                      <a:solidFill>
                        <a:schemeClr val="tx1"/>
                      </a:solidFill>
                      <a:round/>
                      <a:headEnd/>
                      <a:tailEnd/>
                    </a:ln>
                    <a:effectLst/>
                  </p:spPr>
                  <p:txBody>
                    <a:bodyPr wrap="none" anchor="ctr"/>
                    <a:lstStyle/>
                    <a:p>
                      <a:endParaRPr lang="en-US"/>
                    </a:p>
                  </p:txBody>
                </p:sp>
                <p:sp>
                  <p:nvSpPr>
                    <p:cNvPr id="570398" name="Freeform 30"/>
                    <p:cNvSpPr>
                      <a:spLocks/>
                    </p:cNvSpPr>
                    <p:nvPr/>
                  </p:nvSpPr>
                  <p:spPr bwMode="auto">
                    <a:xfrm flipH="1">
                      <a:off x="2976" y="864"/>
                      <a:ext cx="432" cy="438"/>
                    </a:xfrm>
                    <a:custGeom>
                      <a:avLst/>
                      <a:gdLst/>
                      <a:ahLst/>
                      <a:cxnLst>
                        <a:cxn ang="0">
                          <a:pos x="0" y="0"/>
                        </a:cxn>
                        <a:cxn ang="0">
                          <a:pos x="180" y="438"/>
                        </a:cxn>
                        <a:cxn ang="0">
                          <a:pos x="432" y="432"/>
                        </a:cxn>
                      </a:cxnLst>
                      <a:rect l="0" t="0" r="r" b="b"/>
                      <a:pathLst>
                        <a:path w="432" h="438">
                          <a:moveTo>
                            <a:pt x="0" y="0"/>
                          </a:moveTo>
                          <a:lnTo>
                            <a:pt x="180" y="438"/>
                          </a:lnTo>
                          <a:lnTo>
                            <a:pt x="432" y="432"/>
                          </a:lnTo>
                        </a:path>
                      </a:pathLst>
                    </a:custGeom>
                    <a:solidFill>
                      <a:schemeClr val="tx2"/>
                    </a:solidFill>
                    <a:ln w="9525">
                      <a:solidFill>
                        <a:schemeClr val="tx1"/>
                      </a:solidFill>
                      <a:round/>
                      <a:headEnd/>
                      <a:tailEnd/>
                    </a:ln>
                    <a:effectLst/>
                  </p:spPr>
                  <p:txBody>
                    <a:bodyPr wrap="none" anchor="ctr"/>
                    <a:lstStyle/>
                    <a:p>
                      <a:endParaRPr lang="en-US"/>
                    </a:p>
                  </p:txBody>
                </p:sp>
              </p:grpSp>
            </p:grpSp>
          </p:grpSp>
          <p:sp>
            <p:nvSpPr>
              <p:cNvPr id="570399" name="Text Box 31"/>
              <p:cNvSpPr txBox="1">
                <a:spLocks noChangeArrowheads="1"/>
              </p:cNvSpPr>
              <p:nvPr/>
            </p:nvSpPr>
            <p:spPr bwMode="auto">
              <a:xfrm>
                <a:off x="2582" y="1946"/>
                <a:ext cx="758" cy="388"/>
              </a:xfrm>
              <a:prstGeom prst="rect">
                <a:avLst/>
              </a:prstGeom>
              <a:noFill/>
              <a:ln w="9525">
                <a:noFill/>
                <a:miter lim="800000"/>
                <a:headEnd/>
                <a:tailEnd/>
              </a:ln>
              <a:effectLst/>
            </p:spPr>
            <p:txBody>
              <a:bodyPr wrap="none">
                <a:spAutoFit/>
              </a:bodyPr>
              <a:lstStyle/>
              <a:p>
                <a:pPr eaLnBrk="0" hangingPunct="0"/>
                <a:r>
                  <a:rPr lang="en-US" sz="2400"/>
                  <a:t>Vickie</a:t>
                </a:r>
                <a:endParaRPr lang="en-US" sz="2400">
                  <a:latin typeface="Times New Roman" pitchFamily="18" charset="0"/>
                </a:endParaRPr>
              </a:p>
            </p:txBody>
          </p:sp>
        </p:grpSp>
        <p:grpSp>
          <p:nvGrpSpPr>
            <p:cNvPr id="570400" name="Group 32"/>
            <p:cNvGrpSpPr>
              <a:grpSpLocks/>
            </p:cNvGrpSpPr>
            <p:nvPr/>
          </p:nvGrpSpPr>
          <p:grpSpPr bwMode="auto">
            <a:xfrm>
              <a:off x="3792" y="1104"/>
              <a:ext cx="1056" cy="1615"/>
              <a:chOff x="3984" y="720"/>
              <a:chExt cx="1056" cy="1615"/>
            </a:xfrm>
          </p:grpSpPr>
          <p:grpSp>
            <p:nvGrpSpPr>
              <p:cNvPr id="570401" name="Group 33"/>
              <p:cNvGrpSpPr>
                <a:grpSpLocks/>
              </p:cNvGrpSpPr>
              <p:nvPr/>
            </p:nvGrpSpPr>
            <p:grpSpPr bwMode="auto">
              <a:xfrm>
                <a:off x="3984" y="720"/>
                <a:ext cx="1056" cy="1104"/>
                <a:chOff x="3984" y="720"/>
                <a:chExt cx="1056" cy="1104"/>
              </a:xfrm>
            </p:grpSpPr>
            <p:grpSp>
              <p:nvGrpSpPr>
                <p:cNvPr id="570402" name="Group 34"/>
                <p:cNvGrpSpPr>
                  <a:grpSpLocks/>
                </p:cNvGrpSpPr>
                <p:nvPr/>
              </p:nvGrpSpPr>
              <p:grpSpPr bwMode="auto">
                <a:xfrm>
                  <a:off x="4176" y="1404"/>
                  <a:ext cx="672" cy="420"/>
                  <a:chOff x="4152" y="1404"/>
                  <a:chExt cx="672" cy="420"/>
                </a:xfrm>
              </p:grpSpPr>
              <p:grpSp>
                <p:nvGrpSpPr>
                  <p:cNvPr id="570403" name="Group 35"/>
                  <p:cNvGrpSpPr>
                    <a:grpSpLocks/>
                  </p:cNvGrpSpPr>
                  <p:nvPr/>
                </p:nvGrpSpPr>
                <p:grpSpPr bwMode="auto">
                  <a:xfrm flipV="1">
                    <a:off x="4152" y="1644"/>
                    <a:ext cx="672" cy="180"/>
                    <a:chOff x="624" y="1680"/>
                    <a:chExt cx="480" cy="96"/>
                  </a:xfrm>
                </p:grpSpPr>
                <p:sp>
                  <p:nvSpPr>
                    <p:cNvPr id="570404" name="Arc 36"/>
                    <p:cNvSpPr>
                      <a:spLocks/>
                    </p:cNvSpPr>
                    <p:nvPr/>
                  </p:nvSpPr>
                  <p:spPr bwMode="auto">
                    <a:xfrm>
                      <a:off x="86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sp>
                  <p:nvSpPr>
                    <p:cNvPr id="570405" name="Arc 37"/>
                    <p:cNvSpPr>
                      <a:spLocks/>
                    </p:cNvSpPr>
                    <p:nvPr/>
                  </p:nvSpPr>
                  <p:spPr bwMode="auto">
                    <a:xfrm flipH="1">
                      <a:off x="624" y="1680"/>
                      <a:ext cx="240" cy="9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p:spPr>
                  <p:txBody>
                    <a:bodyPr wrap="none" anchor="ctr"/>
                    <a:lstStyle/>
                    <a:p>
                      <a:endParaRPr lang="en-US"/>
                    </a:p>
                  </p:txBody>
                </p:sp>
              </p:grpSp>
              <p:grpSp>
                <p:nvGrpSpPr>
                  <p:cNvPr id="570406" name="Group 38"/>
                  <p:cNvGrpSpPr>
                    <a:grpSpLocks/>
                  </p:cNvGrpSpPr>
                  <p:nvPr/>
                </p:nvGrpSpPr>
                <p:grpSpPr bwMode="auto">
                  <a:xfrm>
                    <a:off x="4185" y="1404"/>
                    <a:ext cx="606" cy="180"/>
                    <a:chOff x="1065" y="1392"/>
                    <a:chExt cx="606" cy="180"/>
                  </a:xfrm>
                </p:grpSpPr>
                <p:sp>
                  <p:nvSpPr>
                    <p:cNvPr id="570407" name="Oval 39"/>
                    <p:cNvSpPr>
                      <a:spLocks noChangeArrowheads="1"/>
                    </p:cNvSpPr>
                    <p:nvPr/>
                  </p:nvSpPr>
                  <p:spPr bwMode="auto">
                    <a:xfrm>
                      <a:off x="1065"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sp>
                  <p:nvSpPr>
                    <p:cNvPr id="570408" name="Oval 40"/>
                    <p:cNvSpPr>
                      <a:spLocks noChangeArrowheads="1"/>
                    </p:cNvSpPr>
                    <p:nvPr/>
                  </p:nvSpPr>
                  <p:spPr bwMode="auto">
                    <a:xfrm>
                      <a:off x="1488" y="1392"/>
                      <a:ext cx="183" cy="180"/>
                    </a:xfrm>
                    <a:prstGeom prst="ellipse">
                      <a:avLst/>
                    </a:prstGeom>
                    <a:solidFill>
                      <a:schemeClr val="tx2"/>
                    </a:solidFill>
                    <a:ln w="9525">
                      <a:solidFill>
                        <a:schemeClr val="tx1"/>
                      </a:solidFill>
                      <a:round/>
                      <a:headEnd/>
                      <a:tailEnd/>
                    </a:ln>
                    <a:effectLst/>
                  </p:spPr>
                  <p:txBody>
                    <a:bodyPr wrap="none" anchor="ctr"/>
                    <a:lstStyle/>
                    <a:p>
                      <a:endParaRPr lang="en-US"/>
                    </a:p>
                  </p:txBody>
                </p:sp>
              </p:grpSp>
            </p:grpSp>
            <p:grpSp>
              <p:nvGrpSpPr>
                <p:cNvPr id="570409" name="Group 41"/>
                <p:cNvGrpSpPr>
                  <a:grpSpLocks/>
                </p:cNvGrpSpPr>
                <p:nvPr/>
              </p:nvGrpSpPr>
              <p:grpSpPr bwMode="auto">
                <a:xfrm>
                  <a:off x="3984" y="720"/>
                  <a:ext cx="1056" cy="576"/>
                  <a:chOff x="3984" y="720"/>
                  <a:chExt cx="1056" cy="576"/>
                </a:xfrm>
              </p:grpSpPr>
              <p:sp>
                <p:nvSpPr>
                  <p:cNvPr id="570410" name="Line 42"/>
                  <p:cNvSpPr>
                    <a:spLocks noChangeShapeType="1"/>
                  </p:cNvSpPr>
                  <p:nvPr/>
                </p:nvSpPr>
                <p:spPr bwMode="auto">
                  <a:xfrm>
                    <a:off x="3984" y="1296"/>
                    <a:ext cx="1056" cy="0"/>
                  </a:xfrm>
                  <a:prstGeom prst="line">
                    <a:avLst/>
                  </a:prstGeom>
                  <a:noFill/>
                  <a:ln w="57150">
                    <a:solidFill>
                      <a:schemeClr val="tx1"/>
                    </a:solidFill>
                    <a:round/>
                    <a:headEnd/>
                    <a:tailEnd/>
                  </a:ln>
                  <a:effectLst/>
                </p:spPr>
                <p:txBody>
                  <a:bodyPr wrap="none" anchor="ctr"/>
                  <a:lstStyle/>
                  <a:p>
                    <a:endParaRPr lang="en-US"/>
                  </a:p>
                </p:txBody>
              </p:sp>
              <p:grpSp>
                <p:nvGrpSpPr>
                  <p:cNvPr id="570411" name="Group 43"/>
                  <p:cNvGrpSpPr>
                    <a:grpSpLocks/>
                  </p:cNvGrpSpPr>
                  <p:nvPr/>
                </p:nvGrpSpPr>
                <p:grpSpPr bwMode="auto">
                  <a:xfrm>
                    <a:off x="4176" y="720"/>
                    <a:ext cx="672" cy="576"/>
                    <a:chOff x="4176" y="624"/>
                    <a:chExt cx="672" cy="672"/>
                  </a:xfrm>
                </p:grpSpPr>
                <p:sp>
                  <p:nvSpPr>
                    <p:cNvPr id="570412" name="AutoShape 44"/>
                    <p:cNvSpPr>
                      <a:spLocks noChangeArrowheads="1"/>
                    </p:cNvSpPr>
                    <p:nvPr/>
                  </p:nvSpPr>
                  <p:spPr bwMode="auto">
                    <a:xfrm>
                      <a:off x="4368" y="624"/>
                      <a:ext cx="288" cy="672"/>
                    </a:xfrm>
                    <a:prstGeom prst="triangle">
                      <a:avLst>
                        <a:gd name="adj" fmla="val 50000"/>
                      </a:avLst>
                    </a:prstGeom>
                    <a:solidFill>
                      <a:schemeClr val="tx2"/>
                    </a:solidFill>
                    <a:ln w="9525">
                      <a:solidFill>
                        <a:schemeClr val="tx1"/>
                      </a:solidFill>
                      <a:miter lim="800000"/>
                      <a:headEnd/>
                      <a:tailEnd/>
                    </a:ln>
                    <a:effectLst/>
                  </p:spPr>
                  <p:txBody>
                    <a:bodyPr wrap="none" anchor="ctr"/>
                    <a:lstStyle/>
                    <a:p>
                      <a:endParaRPr lang="en-US"/>
                    </a:p>
                  </p:txBody>
                </p:sp>
                <p:sp>
                  <p:nvSpPr>
                    <p:cNvPr id="570413" name="Freeform 45"/>
                    <p:cNvSpPr>
                      <a:spLocks/>
                    </p:cNvSpPr>
                    <p:nvPr/>
                  </p:nvSpPr>
                  <p:spPr bwMode="auto">
                    <a:xfrm>
                      <a:off x="4608" y="720"/>
                      <a:ext cx="240" cy="576"/>
                    </a:xfrm>
                    <a:custGeom>
                      <a:avLst/>
                      <a:gdLst/>
                      <a:ahLst/>
                      <a:cxnLst>
                        <a:cxn ang="0">
                          <a:pos x="0" y="576"/>
                        </a:cxn>
                        <a:cxn ang="0">
                          <a:pos x="0" y="0"/>
                        </a:cxn>
                        <a:cxn ang="0">
                          <a:pos x="192" y="576"/>
                        </a:cxn>
                      </a:cxnLst>
                      <a:rect l="0" t="0" r="r" b="b"/>
                      <a:pathLst>
                        <a:path w="192" h="576">
                          <a:moveTo>
                            <a:pt x="0" y="576"/>
                          </a:moveTo>
                          <a:lnTo>
                            <a:pt x="0" y="0"/>
                          </a:lnTo>
                          <a:lnTo>
                            <a:pt x="192" y="576"/>
                          </a:lnTo>
                        </a:path>
                      </a:pathLst>
                    </a:custGeom>
                    <a:solidFill>
                      <a:schemeClr val="tx2"/>
                    </a:solidFill>
                    <a:ln w="9525">
                      <a:solidFill>
                        <a:schemeClr val="tx1"/>
                      </a:solidFill>
                      <a:round/>
                      <a:headEnd/>
                      <a:tailEnd/>
                    </a:ln>
                    <a:effectLst/>
                  </p:spPr>
                  <p:txBody>
                    <a:bodyPr wrap="none" anchor="ctr"/>
                    <a:lstStyle/>
                    <a:p>
                      <a:endParaRPr lang="en-US"/>
                    </a:p>
                  </p:txBody>
                </p:sp>
                <p:sp>
                  <p:nvSpPr>
                    <p:cNvPr id="570414" name="Freeform 46"/>
                    <p:cNvSpPr>
                      <a:spLocks/>
                    </p:cNvSpPr>
                    <p:nvPr/>
                  </p:nvSpPr>
                  <p:spPr bwMode="auto">
                    <a:xfrm flipH="1">
                      <a:off x="4176" y="720"/>
                      <a:ext cx="240" cy="576"/>
                    </a:xfrm>
                    <a:custGeom>
                      <a:avLst/>
                      <a:gdLst/>
                      <a:ahLst/>
                      <a:cxnLst>
                        <a:cxn ang="0">
                          <a:pos x="0" y="576"/>
                        </a:cxn>
                        <a:cxn ang="0">
                          <a:pos x="0" y="0"/>
                        </a:cxn>
                        <a:cxn ang="0">
                          <a:pos x="192" y="576"/>
                        </a:cxn>
                      </a:cxnLst>
                      <a:rect l="0" t="0" r="r" b="b"/>
                      <a:pathLst>
                        <a:path w="192" h="576">
                          <a:moveTo>
                            <a:pt x="0" y="576"/>
                          </a:moveTo>
                          <a:lnTo>
                            <a:pt x="0" y="0"/>
                          </a:lnTo>
                          <a:lnTo>
                            <a:pt x="192" y="576"/>
                          </a:lnTo>
                        </a:path>
                      </a:pathLst>
                    </a:custGeom>
                    <a:solidFill>
                      <a:schemeClr val="tx2"/>
                    </a:solidFill>
                    <a:ln w="9525">
                      <a:solidFill>
                        <a:schemeClr val="tx1"/>
                      </a:solidFill>
                      <a:round/>
                      <a:headEnd/>
                      <a:tailEnd/>
                    </a:ln>
                    <a:effectLst/>
                  </p:spPr>
                  <p:txBody>
                    <a:bodyPr wrap="none" anchor="ctr"/>
                    <a:lstStyle/>
                    <a:p>
                      <a:endParaRPr lang="en-US"/>
                    </a:p>
                  </p:txBody>
                </p:sp>
              </p:grpSp>
            </p:grpSp>
          </p:grpSp>
          <p:sp>
            <p:nvSpPr>
              <p:cNvPr id="570415" name="Text Box 47"/>
              <p:cNvSpPr txBox="1">
                <a:spLocks noChangeArrowheads="1"/>
              </p:cNvSpPr>
              <p:nvPr/>
            </p:nvSpPr>
            <p:spPr bwMode="auto">
              <a:xfrm>
                <a:off x="4297" y="1947"/>
                <a:ext cx="629" cy="388"/>
              </a:xfrm>
              <a:prstGeom prst="rect">
                <a:avLst/>
              </a:prstGeom>
              <a:noFill/>
              <a:ln w="9525">
                <a:noFill/>
                <a:miter lim="800000"/>
                <a:headEnd/>
                <a:tailEnd/>
              </a:ln>
              <a:effectLst/>
            </p:spPr>
            <p:txBody>
              <a:bodyPr wrap="none">
                <a:spAutoFit/>
              </a:bodyPr>
              <a:lstStyle/>
              <a:p>
                <a:pPr eaLnBrk="0" hangingPunct="0"/>
                <a:r>
                  <a:rPr lang="en-US" sz="2400"/>
                  <a:t>Mike</a:t>
                </a:r>
              </a:p>
            </p:txBody>
          </p:sp>
        </p:grpSp>
        <p:sp>
          <p:nvSpPr>
            <p:cNvPr id="570416" name="Rectangle 48"/>
            <p:cNvSpPr>
              <a:spLocks noChangeArrowheads="1"/>
            </p:cNvSpPr>
            <p:nvPr/>
          </p:nvSpPr>
          <p:spPr bwMode="auto">
            <a:xfrm>
              <a:off x="768" y="1008"/>
              <a:ext cx="4224" cy="1680"/>
            </a:xfrm>
            <a:prstGeom prst="rect">
              <a:avLst/>
            </a:prstGeom>
            <a:noFill/>
            <a:ln w="9525">
              <a:noFill/>
              <a:miter lim="800000"/>
              <a:headEnd/>
              <a:tailEnd/>
            </a:ln>
            <a:effectLst/>
          </p:spPr>
          <p:txBody>
            <a:bodyPr wrap="none" anchor="ctr"/>
            <a:lstStyle/>
            <a:p>
              <a:endParaRPr lang="en-US"/>
            </a:p>
          </p:txBody>
        </p:sp>
      </p:grpSp>
      <p:sp>
        <p:nvSpPr>
          <p:cNvPr id="570417" name="Text Box 49"/>
          <p:cNvSpPr txBox="1">
            <a:spLocks noChangeArrowheads="1"/>
          </p:cNvSpPr>
          <p:nvPr/>
        </p:nvSpPr>
        <p:spPr bwMode="auto">
          <a:xfrm>
            <a:off x="2057400" y="4267200"/>
            <a:ext cx="5395913" cy="457200"/>
          </a:xfrm>
          <a:prstGeom prst="rect">
            <a:avLst/>
          </a:prstGeom>
          <a:noFill/>
          <a:ln w="9525">
            <a:noFill/>
            <a:miter lim="800000"/>
            <a:headEnd/>
            <a:tailEnd/>
          </a:ln>
          <a:effectLst/>
        </p:spPr>
        <p:txBody>
          <a:bodyPr wrap="none">
            <a:spAutoFit/>
          </a:bodyPr>
          <a:lstStyle/>
          <a:p>
            <a:pPr eaLnBrk="0" hangingPunct="0"/>
            <a:r>
              <a:rPr lang="en-US" sz="2400"/>
              <a:t>Honest  =  has round eyes </a:t>
            </a:r>
            <a:r>
              <a:rPr lang="en-US" sz="2400" i="1"/>
              <a:t>and </a:t>
            </a:r>
            <a:r>
              <a:rPr lang="en-US" sz="2400"/>
              <a:t>a smile</a:t>
            </a: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Decision Trees</a:t>
            </a:r>
          </a:p>
        </p:txBody>
      </p:sp>
      <p:sp>
        <p:nvSpPr>
          <p:cNvPr id="33795" name="Rectangle 3"/>
          <p:cNvSpPr>
            <a:spLocks noGrp="1" noChangeArrowheads="1"/>
          </p:cNvSpPr>
          <p:nvPr>
            <p:ph type="body" sz="half" idx="1"/>
          </p:nvPr>
        </p:nvSpPr>
        <p:spPr/>
        <p:txBody>
          <a:bodyPr/>
          <a:lstStyle/>
          <a:p>
            <a:r>
              <a:rPr lang="en-US" sz="2600"/>
              <a:t>Data	</a:t>
            </a:r>
          </a:p>
        </p:txBody>
      </p:sp>
      <p:graphicFrame>
        <p:nvGraphicFramePr>
          <p:cNvPr id="33796" name="Object 4"/>
          <p:cNvGraphicFramePr>
            <a:graphicFrameLocks noChangeAspect="1"/>
          </p:cNvGraphicFramePr>
          <p:nvPr>
            <p:ph sz="half" idx="2"/>
          </p:nvPr>
        </p:nvGraphicFramePr>
        <p:xfrm>
          <a:off x="7162800" y="304800"/>
          <a:ext cx="1514475" cy="838200"/>
        </p:xfrm>
        <a:graphic>
          <a:graphicData uri="http://schemas.openxmlformats.org/presentationml/2006/ole">
            <p:oleObj spid="_x0000_s33796" name="Bitmap Image" r:id="rId3" imgW="1514686" imgH="838095" progId="PBrush">
              <p:embed/>
            </p:oleObj>
          </a:graphicData>
        </a:graphic>
      </p:graphicFrame>
      <p:sp>
        <p:nvSpPr>
          <p:cNvPr id="8" name="Slide Number Placeholder 6"/>
          <p:cNvSpPr>
            <a:spLocks noGrp="1"/>
          </p:cNvSpPr>
          <p:nvPr>
            <p:ph type="sldNum" sz="quarter" idx="12"/>
          </p:nvPr>
        </p:nvSpPr>
        <p:spPr/>
        <p:txBody>
          <a:bodyPr/>
          <a:lstStyle/>
          <a:p>
            <a:fld id="{CDEF8C35-1E46-4389-A2B4-CB3B9E9B0537}" type="slidenum">
              <a:rPr lang="en-US" altLang="en-US"/>
              <a:pPr/>
              <a:t>22</a:t>
            </a:fld>
            <a:endParaRPr lang="en-US" altLang="en-US"/>
          </a:p>
        </p:txBody>
      </p:sp>
      <p:sp>
        <p:nvSpPr>
          <p:cNvPr id="33798" name="Rectangle 6"/>
          <p:cNvSpPr>
            <a:spLocks noChangeArrowheads="1"/>
          </p:cNvSpPr>
          <p:nvPr/>
        </p:nvSpPr>
        <p:spPr bwMode="auto">
          <a:xfrm>
            <a:off x="1295400" y="2286000"/>
            <a:ext cx="6705600" cy="3657600"/>
          </a:xfrm>
          <a:prstGeom prst="rect">
            <a:avLst/>
          </a:prstGeom>
          <a:solidFill>
            <a:srgbClr val="FFFFFF"/>
          </a:solidFill>
          <a:ln w="9525">
            <a:solidFill>
              <a:srgbClr val="000000"/>
            </a:solidFill>
            <a:miter lim="800000"/>
            <a:headEnd/>
            <a:tailEnd/>
          </a:ln>
        </p:spPr>
        <p:txBody>
          <a:bodyPr/>
          <a:lstStyle/>
          <a:p>
            <a:pPr>
              <a:spcBef>
                <a:spcPct val="20000"/>
              </a:spcBef>
              <a:buClr>
                <a:schemeClr val="tx2"/>
              </a:buClr>
              <a:buSzPct val="70000"/>
              <a:buFont typeface="Wingdings" pitchFamily="2" charset="2"/>
              <a:buNone/>
              <a:tabLst>
                <a:tab pos="1768475" algn="l"/>
                <a:tab pos="3660775" algn="l"/>
                <a:tab pos="5483225" algn="l"/>
              </a:tabLst>
            </a:pPr>
            <a:r>
              <a:rPr lang="en-US" sz="2100" u="sng" dirty="0">
                <a:solidFill>
                  <a:schemeClr val="bg1"/>
                </a:solidFill>
              </a:rPr>
              <a:t>height	hair	eyes	class</a:t>
            </a:r>
            <a:endParaRPr lang="en-US" sz="2100" dirty="0">
              <a:solidFill>
                <a:schemeClr val="bg1"/>
              </a:solidFill>
            </a:endParaRP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short	blond	blue	A</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tall	blond	brown	B</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tall	red	blue	A</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short	dark	blue	B</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tall	dark	blue	B</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tall	blond	blue	A</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tall	dark	brown	B</a:t>
            </a:r>
          </a:p>
          <a:p>
            <a:pPr>
              <a:spcBef>
                <a:spcPct val="20000"/>
              </a:spcBef>
              <a:buClr>
                <a:schemeClr val="tx2"/>
              </a:buClr>
              <a:buSzPct val="70000"/>
              <a:buFont typeface="Wingdings" pitchFamily="2" charset="2"/>
              <a:buNone/>
              <a:tabLst>
                <a:tab pos="1768475" algn="l"/>
                <a:tab pos="3660775" algn="l"/>
                <a:tab pos="5483225" algn="l"/>
              </a:tabLst>
            </a:pPr>
            <a:r>
              <a:rPr lang="en-US" sz="2100" dirty="0">
                <a:solidFill>
                  <a:schemeClr val="bg1"/>
                </a:solidFill>
              </a:rPr>
              <a:t>short	blond	brown	B</a:t>
            </a:r>
            <a:endParaRPr lang="en-US" sz="2100" u="sng"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p:txBody>
          <a:bodyPr/>
          <a:lstStyle/>
          <a:p>
            <a:r>
              <a:rPr lang="en-US"/>
              <a:t>Decision Trees (cont.)</a:t>
            </a:r>
          </a:p>
        </p:txBody>
      </p:sp>
      <p:sp>
        <p:nvSpPr>
          <p:cNvPr id="28" name="Slide Number Placeholder 5"/>
          <p:cNvSpPr>
            <a:spLocks noGrp="1"/>
          </p:cNvSpPr>
          <p:nvPr>
            <p:ph type="sldNum" sz="quarter" idx="12"/>
          </p:nvPr>
        </p:nvSpPr>
        <p:spPr/>
        <p:txBody>
          <a:bodyPr/>
          <a:lstStyle/>
          <a:p>
            <a:fld id="{6117B917-A989-4B03-A953-E558F6AB231A}" type="slidenum">
              <a:rPr lang="en-US" altLang="en-US"/>
              <a:pPr/>
              <a:t>23</a:t>
            </a:fld>
            <a:endParaRPr lang="en-US" altLang="en-US"/>
          </a:p>
        </p:txBody>
      </p:sp>
      <p:sp>
        <p:nvSpPr>
          <p:cNvPr id="571483" name="Oval 91"/>
          <p:cNvSpPr>
            <a:spLocks noChangeArrowheads="1"/>
          </p:cNvSpPr>
          <p:nvPr/>
        </p:nvSpPr>
        <p:spPr bwMode="auto">
          <a:xfrm>
            <a:off x="3962400" y="1828800"/>
            <a:ext cx="762000" cy="457200"/>
          </a:xfrm>
          <a:prstGeom prst="ellipse">
            <a:avLst/>
          </a:prstGeom>
          <a:solidFill>
            <a:srgbClr val="FFFF99"/>
          </a:solidFill>
          <a:ln w="12700">
            <a:solidFill>
              <a:schemeClr val="tx1"/>
            </a:solidFill>
            <a:round/>
            <a:headEnd type="none" w="sm" len="sm"/>
            <a:tailEnd type="none" w="sm" len="sm"/>
          </a:ln>
          <a:effectLst/>
        </p:spPr>
        <p:txBody>
          <a:bodyPr wrap="none" anchor="ctr"/>
          <a:lstStyle/>
          <a:p>
            <a:endParaRPr lang="en-US"/>
          </a:p>
        </p:txBody>
      </p:sp>
      <p:sp>
        <p:nvSpPr>
          <p:cNvPr id="571461" name="Text Box 69"/>
          <p:cNvSpPr txBox="1">
            <a:spLocks noChangeArrowheads="1"/>
          </p:cNvSpPr>
          <p:nvPr/>
        </p:nvSpPr>
        <p:spPr bwMode="auto">
          <a:xfrm>
            <a:off x="4038600" y="1828800"/>
            <a:ext cx="693738" cy="457200"/>
          </a:xfrm>
          <a:prstGeom prst="rect">
            <a:avLst/>
          </a:prstGeom>
          <a:noFill/>
          <a:ln w="9525">
            <a:noFill/>
            <a:miter lim="800000"/>
            <a:headEnd/>
            <a:tailEnd/>
          </a:ln>
          <a:effectLst/>
        </p:spPr>
        <p:txBody>
          <a:bodyPr wrap="none">
            <a:spAutoFit/>
          </a:bodyPr>
          <a:lstStyle/>
          <a:p>
            <a:pPr eaLnBrk="0" hangingPunct="0"/>
            <a:r>
              <a:rPr lang="en-US" sz="2400">
                <a:solidFill>
                  <a:srgbClr val="000000"/>
                </a:solidFill>
              </a:rPr>
              <a:t>hair</a:t>
            </a:r>
            <a:endParaRPr lang="en-US" sz="2400">
              <a:solidFill>
                <a:srgbClr val="000000"/>
              </a:solidFill>
              <a:latin typeface="Times New Roman" pitchFamily="18" charset="0"/>
            </a:endParaRPr>
          </a:p>
        </p:txBody>
      </p:sp>
      <p:sp>
        <p:nvSpPr>
          <p:cNvPr id="571462" name="Line 70"/>
          <p:cNvSpPr>
            <a:spLocks noChangeShapeType="1"/>
          </p:cNvSpPr>
          <p:nvPr/>
        </p:nvSpPr>
        <p:spPr bwMode="auto">
          <a:xfrm flipH="1">
            <a:off x="2835275" y="2322513"/>
            <a:ext cx="1524000" cy="879475"/>
          </a:xfrm>
          <a:prstGeom prst="line">
            <a:avLst/>
          </a:prstGeom>
          <a:noFill/>
          <a:ln w="9525">
            <a:solidFill>
              <a:srgbClr val="000000"/>
            </a:solidFill>
            <a:round/>
            <a:headEnd/>
            <a:tailEnd/>
          </a:ln>
          <a:effectLst/>
        </p:spPr>
        <p:txBody>
          <a:bodyPr wrap="none" anchor="ctr"/>
          <a:lstStyle/>
          <a:p>
            <a:endParaRPr lang="en-US"/>
          </a:p>
        </p:txBody>
      </p:sp>
      <p:sp>
        <p:nvSpPr>
          <p:cNvPr id="571463" name="Line 71"/>
          <p:cNvSpPr>
            <a:spLocks noChangeShapeType="1"/>
          </p:cNvSpPr>
          <p:nvPr/>
        </p:nvSpPr>
        <p:spPr bwMode="auto">
          <a:xfrm>
            <a:off x="4359275" y="2322513"/>
            <a:ext cx="0" cy="955675"/>
          </a:xfrm>
          <a:prstGeom prst="line">
            <a:avLst/>
          </a:prstGeom>
          <a:noFill/>
          <a:ln w="9525">
            <a:solidFill>
              <a:srgbClr val="000000"/>
            </a:solidFill>
            <a:round/>
            <a:headEnd/>
            <a:tailEnd/>
          </a:ln>
          <a:effectLst/>
        </p:spPr>
        <p:txBody>
          <a:bodyPr wrap="none" anchor="ctr"/>
          <a:lstStyle/>
          <a:p>
            <a:endParaRPr lang="en-US"/>
          </a:p>
        </p:txBody>
      </p:sp>
      <p:sp>
        <p:nvSpPr>
          <p:cNvPr id="571464" name="Line 72"/>
          <p:cNvSpPr>
            <a:spLocks noChangeShapeType="1"/>
          </p:cNvSpPr>
          <p:nvPr/>
        </p:nvSpPr>
        <p:spPr bwMode="auto">
          <a:xfrm>
            <a:off x="4359275" y="2322513"/>
            <a:ext cx="1752600" cy="955675"/>
          </a:xfrm>
          <a:prstGeom prst="line">
            <a:avLst/>
          </a:prstGeom>
          <a:noFill/>
          <a:ln w="9525">
            <a:solidFill>
              <a:srgbClr val="000000"/>
            </a:solidFill>
            <a:round/>
            <a:headEnd/>
            <a:tailEnd/>
          </a:ln>
          <a:effectLst/>
        </p:spPr>
        <p:txBody>
          <a:bodyPr wrap="none" anchor="ctr"/>
          <a:lstStyle/>
          <a:p>
            <a:endParaRPr lang="en-US"/>
          </a:p>
        </p:txBody>
      </p:sp>
      <p:sp>
        <p:nvSpPr>
          <p:cNvPr id="571465" name="Text Box 73"/>
          <p:cNvSpPr txBox="1">
            <a:spLocks noChangeArrowheads="1"/>
          </p:cNvSpPr>
          <p:nvPr/>
        </p:nvSpPr>
        <p:spPr bwMode="auto">
          <a:xfrm>
            <a:off x="2682875" y="2411413"/>
            <a:ext cx="677863"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dark</a:t>
            </a:r>
            <a:endParaRPr lang="en-US" sz="2000">
              <a:solidFill>
                <a:srgbClr val="000000"/>
              </a:solidFill>
              <a:latin typeface="Times New Roman" pitchFamily="18" charset="0"/>
            </a:endParaRPr>
          </a:p>
        </p:txBody>
      </p:sp>
      <p:sp>
        <p:nvSpPr>
          <p:cNvPr id="571466" name="Text Box 74"/>
          <p:cNvSpPr txBox="1">
            <a:spLocks noChangeArrowheads="1"/>
          </p:cNvSpPr>
          <p:nvPr/>
        </p:nvSpPr>
        <p:spPr bwMode="auto">
          <a:xfrm>
            <a:off x="3749675" y="2716213"/>
            <a:ext cx="550863"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red</a:t>
            </a:r>
            <a:endParaRPr lang="en-US" sz="2400">
              <a:solidFill>
                <a:srgbClr val="000000"/>
              </a:solidFill>
              <a:latin typeface="Times New Roman" pitchFamily="18" charset="0"/>
            </a:endParaRPr>
          </a:p>
        </p:txBody>
      </p:sp>
      <p:sp>
        <p:nvSpPr>
          <p:cNvPr id="571467" name="Text Box 75"/>
          <p:cNvSpPr txBox="1">
            <a:spLocks noChangeArrowheads="1"/>
          </p:cNvSpPr>
          <p:nvPr/>
        </p:nvSpPr>
        <p:spPr bwMode="auto">
          <a:xfrm>
            <a:off x="5197475" y="2411413"/>
            <a:ext cx="806450"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blond</a:t>
            </a:r>
            <a:endParaRPr lang="en-US" sz="2400">
              <a:solidFill>
                <a:srgbClr val="000000"/>
              </a:solidFill>
              <a:latin typeface="Times New Roman" pitchFamily="18" charset="0"/>
            </a:endParaRPr>
          </a:p>
        </p:txBody>
      </p:sp>
      <p:grpSp>
        <p:nvGrpSpPr>
          <p:cNvPr id="571468" name="Group 76"/>
          <p:cNvGrpSpPr>
            <a:grpSpLocks/>
          </p:cNvGrpSpPr>
          <p:nvPr/>
        </p:nvGrpSpPr>
        <p:grpSpPr bwMode="auto">
          <a:xfrm>
            <a:off x="1082675" y="3276600"/>
            <a:ext cx="6632575" cy="1387475"/>
            <a:chOff x="720" y="1920"/>
            <a:chExt cx="4178" cy="874"/>
          </a:xfrm>
        </p:grpSpPr>
        <p:grpSp>
          <p:nvGrpSpPr>
            <p:cNvPr id="571469" name="Group 77"/>
            <p:cNvGrpSpPr>
              <a:grpSpLocks/>
            </p:cNvGrpSpPr>
            <p:nvPr/>
          </p:nvGrpSpPr>
          <p:grpSpPr bwMode="auto">
            <a:xfrm>
              <a:off x="720" y="1920"/>
              <a:ext cx="1200" cy="634"/>
              <a:chOff x="432" y="2311"/>
              <a:chExt cx="1392" cy="634"/>
            </a:xfrm>
          </p:grpSpPr>
          <p:sp>
            <p:nvSpPr>
              <p:cNvPr id="571470" name="Text Box 78"/>
              <p:cNvSpPr txBox="1">
                <a:spLocks noChangeArrowheads="1"/>
              </p:cNvSpPr>
              <p:nvPr/>
            </p:nvSpPr>
            <p:spPr bwMode="auto">
              <a:xfrm>
                <a:off x="470" y="2311"/>
                <a:ext cx="1334" cy="634"/>
              </a:xfrm>
              <a:prstGeom prst="rect">
                <a:avLst/>
              </a:prstGeom>
              <a:noFill/>
              <a:ln w="9525">
                <a:noFill/>
                <a:miter lim="800000"/>
                <a:headEnd/>
                <a:tailEnd/>
              </a:ln>
              <a:effectLst/>
            </p:spPr>
            <p:txBody>
              <a:bodyPr wrap="none">
                <a:spAutoFit/>
              </a:bodyPr>
              <a:lstStyle/>
              <a:p>
                <a:pPr eaLnBrk="0" hangingPunct="0">
                  <a:tabLst>
                    <a:tab pos="1714500" algn="l"/>
                  </a:tabLst>
                </a:pPr>
                <a:r>
                  <a:rPr lang="en-US" sz="2000">
                    <a:solidFill>
                      <a:srgbClr val="000000"/>
                    </a:solidFill>
                  </a:rPr>
                  <a:t>short, blue = B</a:t>
                </a:r>
              </a:p>
              <a:p>
                <a:pPr eaLnBrk="0" hangingPunct="0">
                  <a:tabLst>
                    <a:tab pos="1714500" algn="l"/>
                  </a:tabLst>
                </a:pPr>
                <a:r>
                  <a:rPr lang="en-US" sz="2000">
                    <a:solidFill>
                      <a:srgbClr val="000000"/>
                    </a:solidFill>
                  </a:rPr>
                  <a:t>tall, blue = B</a:t>
                </a:r>
              </a:p>
              <a:p>
                <a:pPr eaLnBrk="0" hangingPunct="0">
                  <a:tabLst>
                    <a:tab pos="1714500" algn="l"/>
                  </a:tabLst>
                </a:pPr>
                <a:r>
                  <a:rPr lang="en-US" sz="2000">
                    <a:solidFill>
                      <a:srgbClr val="000000"/>
                    </a:solidFill>
                  </a:rPr>
                  <a:t>tall, brown= B</a:t>
                </a:r>
              </a:p>
            </p:txBody>
          </p:sp>
          <p:sp>
            <p:nvSpPr>
              <p:cNvPr id="571471" name="AutoShape 79"/>
              <p:cNvSpPr>
                <a:spLocks/>
              </p:cNvSpPr>
              <p:nvPr/>
            </p:nvSpPr>
            <p:spPr bwMode="auto">
              <a:xfrm>
                <a:off x="432" y="2352"/>
                <a:ext cx="96" cy="576"/>
              </a:xfrm>
              <a:prstGeom prst="leftBrace">
                <a:avLst>
                  <a:gd name="adj1" fmla="val 50000"/>
                  <a:gd name="adj2" fmla="val 50000"/>
                </a:avLst>
              </a:prstGeom>
              <a:noFill/>
              <a:ln w="9525">
                <a:solidFill>
                  <a:srgbClr val="000000"/>
                </a:solidFill>
                <a:round/>
                <a:headEnd/>
                <a:tailEnd/>
              </a:ln>
              <a:effectLst/>
            </p:spPr>
            <p:txBody>
              <a:bodyPr wrap="none" anchor="ctr"/>
              <a:lstStyle/>
              <a:p>
                <a:endParaRPr lang="en-US"/>
              </a:p>
            </p:txBody>
          </p:sp>
          <p:sp>
            <p:nvSpPr>
              <p:cNvPr id="571472" name="AutoShape 80"/>
              <p:cNvSpPr>
                <a:spLocks/>
              </p:cNvSpPr>
              <p:nvPr/>
            </p:nvSpPr>
            <p:spPr bwMode="auto">
              <a:xfrm flipH="1">
                <a:off x="1728" y="2352"/>
                <a:ext cx="96" cy="576"/>
              </a:xfrm>
              <a:prstGeom prst="leftBrace">
                <a:avLst>
                  <a:gd name="adj1" fmla="val 50000"/>
                  <a:gd name="adj2" fmla="val 50000"/>
                </a:avLst>
              </a:prstGeom>
              <a:noFill/>
              <a:ln w="9525">
                <a:solidFill>
                  <a:srgbClr val="000000"/>
                </a:solidFill>
                <a:round/>
                <a:headEnd/>
                <a:tailEnd/>
              </a:ln>
              <a:effectLst/>
            </p:spPr>
            <p:txBody>
              <a:bodyPr wrap="none" anchor="ctr"/>
              <a:lstStyle/>
              <a:p>
                <a:endParaRPr lang="en-US"/>
              </a:p>
            </p:txBody>
          </p:sp>
        </p:grpSp>
        <p:sp>
          <p:nvSpPr>
            <p:cNvPr id="571473" name="Text Box 81"/>
            <p:cNvSpPr txBox="1">
              <a:spLocks noChangeArrowheads="1"/>
            </p:cNvSpPr>
            <p:nvPr/>
          </p:nvSpPr>
          <p:spPr bwMode="auto">
            <a:xfrm>
              <a:off x="2160" y="2016"/>
              <a:ext cx="1130" cy="250"/>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{tall, blue = A</a:t>
              </a:r>
              <a:r>
                <a:rPr lang="en-US" sz="2000">
                  <a:solidFill>
                    <a:srgbClr val="000000"/>
                  </a:solidFill>
                  <a:latin typeface="Times New Roman" pitchFamily="18" charset="0"/>
                </a:rPr>
                <a:t>}</a:t>
              </a:r>
            </a:p>
          </p:txBody>
        </p:sp>
        <p:grpSp>
          <p:nvGrpSpPr>
            <p:cNvPr id="571474" name="Group 82"/>
            <p:cNvGrpSpPr>
              <a:grpSpLocks/>
            </p:cNvGrpSpPr>
            <p:nvPr/>
          </p:nvGrpSpPr>
          <p:grpSpPr bwMode="auto">
            <a:xfrm>
              <a:off x="3504" y="1968"/>
              <a:ext cx="1394" cy="826"/>
              <a:chOff x="3504" y="2263"/>
              <a:chExt cx="1682" cy="826"/>
            </a:xfrm>
          </p:grpSpPr>
          <p:sp>
            <p:nvSpPr>
              <p:cNvPr id="571475" name="Text Box 83"/>
              <p:cNvSpPr txBox="1">
                <a:spLocks noChangeArrowheads="1"/>
              </p:cNvSpPr>
              <p:nvPr/>
            </p:nvSpPr>
            <p:spPr bwMode="auto">
              <a:xfrm>
                <a:off x="3590" y="2263"/>
                <a:ext cx="1596" cy="826"/>
              </a:xfrm>
              <a:prstGeom prst="rect">
                <a:avLst/>
              </a:prstGeom>
              <a:noFill/>
              <a:ln w="9525">
                <a:noFill/>
                <a:miter lim="800000"/>
                <a:headEnd/>
                <a:tailEnd/>
              </a:ln>
              <a:effectLst/>
            </p:spPr>
            <p:txBody>
              <a:bodyPr wrap="none">
                <a:spAutoFit/>
              </a:bodyPr>
              <a:lstStyle/>
              <a:p>
                <a:pPr eaLnBrk="0" hangingPunct="0">
                  <a:tabLst>
                    <a:tab pos="2054225" algn="l"/>
                  </a:tabLst>
                </a:pPr>
                <a:r>
                  <a:rPr lang="en-US" sz="2000">
                    <a:solidFill>
                      <a:srgbClr val="000000"/>
                    </a:solidFill>
                  </a:rPr>
                  <a:t>short, blue = A</a:t>
                </a:r>
              </a:p>
              <a:p>
                <a:pPr eaLnBrk="0" hangingPunct="0">
                  <a:tabLst>
                    <a:tab pos="2054225" algn="l"/>
                  </a:tabLst>
                </a:pPr>
                <a:r>
                  <a:rPr lang="en-US" sz="2000">
                    <a:solidFill>
                      <a:srgbClr val="000000"/>
                    </a:solidFill>
                  </a:rPr>
                  <a:t>tall, brown = B</a:t>
                </a:r>
              </a:p>
              <a:p>
                <a:pPr eaLnBrk="0" hangingPunct="0">
                  <a:tabLst>
                    <a:tab pos="2054225" algn="l"/>
                  </a:tabLst>
                </a:pPr>
                <a:r>
                  <a:rPr lang="en-US" sz="2000">
                    <a:solidFill>
                      <a:srgbClr val="000000"/>
                    </a:solidFill>
                  </a:rPr>
                  <a:t>tall, blue = A</a:t>
                </a:r>
              </a:p>
              <a:p>
                <a:pPr eaLnBrk="0" hangingPunct="0">
                  <a:tabLst>
                    <a:tab pos="2054225" algn="l"/>
                  </a:tabLst>
                </a:pPr>
                <a:r>
                  <a:rPr lang="en-US" sz="2000">
                    <a:solidFill>
                      <a:srgbClr val="000000"/>
                    </a:solidFill>
                  </a:rPr>
                  <a:t>short, brown = B</a:t>
                </a:r>
                <a:r>
                  <a:rPr lang="en-US" sz="2000">
                    <a:solidFill>
                      <a:srgbClr val="000000"/>
                    </a:solidFill>
                    <a:latin typeface="Times New Roman" pitchFamily="18" charset="0"/>
                  </a:rPr>
                  <a:t> </a:t>
                </a:r>
              </a:p>
            </p:txBody>
          </p:sp>
          <p:sp>
            <p:nvSpPr>
              <p:cNvPr id="571476" name="AutoShape 84"/>
              <p:cNvSpPr>
                <a:spLocks/>
              </p:cNvSpPr>
              <p:nvPr/>
            </p:nvSpPr>
            <p:spPr bwMode="auto">
              <a:xfrm>
                <a:off x="3504" y="2318"/>
                <a:ext cx="96" cy="720"/>
              </a:xfrm>
              <a:prstGeom prst="leftBrace">
                <a:avLst>
                  <a:gd name="adj1" fmla="val 62500"/>
                  <a:gd name="adj2" fmla="val 50000"/>
                </a:avLst>
              </a:prstGeom>
              <a:noFill/>
              <a:ln w="9525">
                <a:solidFill>
                  <a:srgbClr val="000000"/>
                </a:solidFill>
                <a:round/>
                <a:headEnd/>
                <a:tailEnd/>
              </a:ln>
              <a:effectLst/>
            </p:spPr>
            <p:txBody>
              <a:bodyPr wrap="none" anchor="ctr"/>
              <a:lstStyle/>
              <a:p>
                <a:endParaRPr lang="en-US"/>
              </a:p>
            </p:txBody>
          </p:sp>
          <p:sp>
            <p:nvSpPr>
              <p:cNvPr id="571477" name="AutoShape 85"/>
              <p:cNvSpPr>
                <a:spLocks/>
              </p:cNvSpPr>
              <p:nvPr/>
            </p:nvSpPr>
            <p:spPr bwMode="auto">
              <a:xfrm flipH="1">
                <a:off x="5088" y="2318"/>
                <a:ext cx="96" cy="720"/>
              </a:xfrm>
              <a:prstGeom prst="leftBrace">
                <a:avLst>
                  <a:gd name="adj1" fmla="val 62500"/>
                  <a:gd name="adj2" fmla="val 50000"/>
                </a:avLst>
              </a:prstGeom>
              <a:noFill/>
              <a:ln w="9525">
                <a:solidFill>
                  <a:srgbClr val="000000"/>
                </a:solidFill>
                <a:round/>
                <a:headEnd/>
                <a:tailEnd/>
              </a:ln>
              <a:effectLst/>
            </p:spPr>
            <p:txBody>
              <a:bodyPr wrap="none" anchor="ctr"/>
              <a:lstStyle/>
              <a:p>
                <a:endParaRPr lang="en-US"/>
              </a:p>
            </p:txBody>
          </p:sp>
        </p:grpSp>
      </p:grpSp>
      <p:sp>
        <p:nvSpPr>
          <p:cNvPr id="571478" name="Text Box 86"/>
          <p:cNvSpPr txBox="1">
            <a:spLocks noChangeArrowheads="1"/>
          </p:cNvSpPr>
          <p:nvPr/>
        </p:nvSpPr>
        <p:spPr bwMode="auto">
          <a:xfrm>
            <a:off x="549275" y="5410200"/>
            <a:ext cx="3536950" cy="641350"/>
          </a:xfrm>
          <a:prstGeom prst="rect">
            <a:avLst/>
          </a:prstGeom>
          <a:noFill/>
          <a:ln w="9525">
            <a:noFill/>
            <a:miter lim="800000"/>
            <a:headEnd/>
            <a:tailEnd/>
          </a:ln>
          <a:effectLst/>
        </p:spPr>
        <p:txBody>
          <a:bodyPr wrap="none" lIns="92075" tIns="46038" rIns="92075" bIns="46038" anchor="ctr">
            <a:spAutoFit/>
          </a:bodyPr>
          <a:lstStyle/>
          <a:p>
            <a:pPr algn="ctr" eaLnBrk="0" hangingPunct="0"/>
            <a:r>
              <a:rPr lang="en-US" dirty="0">
                <a:solidFill>
                  <a:schemeClr val="accent1">
                    <a:lumMod val="60000"/>
                    <a:lumOff val="40000"/>
                  </a:schemeClr>
                </a:solidFill>
              </a:rPr>
              <a:t>Completely classifies dark-haired</a:t>
            </a:r>
          </a:p>
          <a:p>
            <a:pPr algn="ctr" eaLnBrk="0" hangingPunct="0"/>
            <a:r>
              <a:rPr lang="en-US" dirty="0">
                <a:solidFill>
                  <a:schemeClr val="accent1">
                    <a:lumMod val="60000"/>
                    <a:lumOff val="40000"/>
                  </a:schemeClr>
                </a:solidFill>
              </a:rPr>
              <a:t>and red-haired people</a:t>
            </a:r>
            <a:endParaRPr lang="en-US" sz="1400" b="1" dirty="0">
              <a:solidFill>
                <a:schemeClr val="accent1">
                  <a:lumMod val="60000"/>
                  <a:lumOff val="40000"/>
                </a:schemeClr>
              </a:solidFill>
            </a:endParaRPr>
          </a:p>
        </p:txBody>
      </p:sp>
      <p:sp>
        <p:nvSpPr>
          <p:cNvPr id="571479" name="Rectangle 87"/>
          <p:cNvSpPr>
            <a:spLocks noChangeArrowheads="1"/>
          </p:cNvSpPr>
          <p:nvPr/>
        </p:nvSpPr>
        <p:spPr bwMode="auto">
          <a:xfrm>
            <a:off x="5273675" y="5334000"/>
            <a:ext cx="3067050" cy="915988"/>
          </a:xfrm>
          <a:prstGeom prst="rect">
            <a:avLst/>
          </a:prstGeom>
          <a:noFill/>
          <a:ln w="9525">
            <a:noFill/>
            <a:miter lim="800000"/>
            <a:headEnd/>
            <a:tailEnd/>
          </a:ln>
          <a:effectLst/>
        </p:spPr>
        <p:txBody>
          <a:bodyPr wrap="none" lIns="92075" tIns="46038" rIns="92075" bIns="46038" anchor="ctr">
            <a:spAutoFit/>
          </a:bodyPr>
          <a:lstStyle/>
          <a:p>
            <a:pPr algn="ctr" eaLnBrk="0" hangingPunct="0"/>
            <a:r>
              <a:rPr lang="en-US" dirty="0">
                <a:solidFill>
                  <a:schemeClr val="accent1">
                    <a:lumMod val="60000"/>
                    <a:lumOff val="40000"/>
                  </a:schemeClr>
                </a:solidFill>
              </a:rPr>
              <a:t>Does </a:t>
            </a:r>
            <a:r>
              <a:rPr lang="en-US" u="sng" dirty="0">
                <a:solidFill>
                  <a:schemeClr val="accent1">
                    <a:lumMod val="60000"/>
                    <a:lumOff val="40000"/>
                  </a:schemeClr>
                </a:solidFill>
              </a:rPr>
              <a:t>not</a:t>
            </a:r>
            <a:r>
              <a:rPr lang="en-US" dirty="0">
                <a:solidFill>
                  <a:schemeClr val="accent1">
                    <a:lumMod val="60000"/>
                    <a:lumOff val="40000"/>
                  </a:schemeClr>
                </a:solidFill>
              </a:rPr>
              <a:t> completely classify</a:t>
            </a:r>
          </a:p>
          <a:p>
            <a:pPr algn="ctr" eaLnBrk="0" hangingPunct="0"/>
            <a:r>
              <a:rPr lang="en-US" dirty="0">
                <a:solidFill>
                  <a:schemeClr val="accent1">
                    <a:lumMod val="60000"/>
                    <a:lumOff val="40000"/>
                  </a:schemeClr>
                </a:solidFill>
              </a:rPr>
              <a:t>blonde-haired people.</a:t>
            </a:r>
          </a:p>
          <a:p>
            <a:pPr algn="ctr" eaLnBrk="0" hangingPunct="0"/>
            <a:r>
              <a:rPr lang="en-US" u="sng" dirty="0">
                <a:solidFill>
                  <a:schemeClr val="accent1">
                    <a:lumMod val="60000"/>
                    <a:lumOff val="40000"/>
                  </a:schemeClr>
                </a:solidFill>
              </a:rPr>
              <a:t>More work is required</a:t>
            </a:r>
            <a:endParaRPr lang="en-US" dirty="0">
              <a:solidFill>
                <a:schemeClr val="accent1">
                  <a:lumMod val="60000"/>
                  <a:lumOff val="40000"/>
                </a:schemeClr>
              </a:solidFill>
            </a:endParaRPr>
          </a:p>
        </p:txBody>
      </p:sp>
      <p:sp>
        <p:nvSpPr>
          <p:cNvPr id="571480" name="Line 88"/>
          <p:cNvSpPr>
            <a:spLocks noChangeShapeType="1"/>
          </p:cNvSpPr>
          <p:nvPr/>
        </p:nvSpPr>
        <p:spPr bwMode="auto">
          <a:xfrm flipH="1" flipV="1">
            <a:off x="1997075" y="4419600"/>
            <a:ext cx="304800" cy="990600"/>
          </a:xfrm>
          <a:prstGeom prst="line">
            <a:avLst/>
          </a:prstGeom>
          <a:noFill/>
          <a:ln w="12700">
            <a:solidFill>
              <a:schemeClr val="accent1">
                <a:lumMod val="40000"/>
                <a:lumOff val="60000"/>
              </a:schemeClr>
            </a:solidFill>
            <a:round/>
            <a:headEnd/>
            <a:tailEnd type="triangle" w="med" len="med"/>
          </a:ln>
          <a:effectLst/>
        </p:spPr>
        <p:txBody>
          <a:bodyPr lIns="92075" tIns="46038" rIns="92075" bIns="46038" anchor="ctr">
            <a:spAutoFit/>
          </a:bodyPr>
          <a:lstStyle/>
          <a:p>
            <a:endParaRPr lang="en-US"/>
          </a:p>
        </p:txBody>
      </p:sp>
      <p:sp>
        <p:nvSpPr>
          <p:cNvPr id="571481" name="Line 89"/>
          <p:cNvSpPr>
            <a:spLocks noChangeShapeType="1"/>
          </p:cNvSpPr>
          <p:nvPr/>
        </p:nvSpPr>
        <p:spPr bwMode="auto">
          <a:xfrm flipV="1">
            <a:off x="2835275" y="3962400"/>
            <a:ext cx="1600200" cy="1447800"/>
          </a:xfrm>
          <a:prstGeom prst="line">
            <a:avLst/>
          </a:prstGeom>
          <a:noFill/>
          <a:ln w="12700">
            <a:solidFill>
              <a:schemeClr val="accent1">
                <a:lumMod val="40000"/>
                <a:lumOff val="60000"/>
              </a:schemeClr>
            </a:solidFill>
            <a:round/>
            <a:headEnd/>
            <a:tailEnd type="triangle" w="med" len="med"/>
          </a:ln>
          <a:effectLst/>
        </p:spPr>
        <p:txBody>
          <a:bodyPr lIns="92075" tIns="46038" rIns="92075" bIns="46038" anchor="ctr">
            <a:spAutoFit/>
          </a:bodyPr>
          <a:lstStyle/>
          <a:p>
            <a:endParaRPr lang="en-US"/>
          </a:p>
        </p:txBody>
      </p:sp>
      <p:sp>
        <p:nvSpPr>
          <p:cNvPr id="571482" name="Line 90"/>
          <p:cNvSpPr>
            <a:spLocks noChangeShapeType="1"/>
          </p:cNvSpPr>
          <p:nvPr/>
        </p:nvSpPr>
        <p:spPr bwMode="auto">
          <a:xfrm flipH="1" flipV="1">
            <a:off x="6416675" y="4724400"/>
            <a:ext cx="0" cy="609600"/>
          </a:xfrm>
          <a:prstGeom prst="line">
            <a:avLst/>
          </a:prstGeom>
          <a:noFill/>
          <a:ln w="12700">
            <a:solidFill>
              <a:schemeClr val="accent1">
                <a:lumMod val="40000"/>
                <a:lumOff val="60000"/>
              </a:schemeClr>
            </a:solidFill>
            <a:round/>
            <a:headEnd/>
            <a:tailEnd type="triangle" w="med" len="med"/>
          </a:ln>
          <a:effectLst/>
        </p:spPr>
        <p:txBody>
          <a:bodyPr lIns="92075" tIns="46038" rIns="92075" bIns="46038" anchor="ctr">
            <a:spAutoFit/>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p:txBody>
          <a:bodyPr/>
          <a:lstStyle/>
          <a:p>
            <a:r>
              <a:rPr lang="en-US"/>
              <a:t>Decision Trees (cont.)</a:t>
            </a:r>
          </a:p>
        </p:txBody>
      </p:sp>
      <p:sp>
        <p:nvSpPr>
          <p:cNvPr id="36" name="Slide Number Placeholder 5"/>
          <p:cNvSpPr>
            <a:spLocks noGrp="1"/>
          </p:cNvSpPr>
          <p:nvPr>
            <p:ph type="sldNum" sz="quarter" idx="12"/>
          </p:nvPr>
        </p:nvSpPr>
        <p:spPr/>
        <p:txBody>
          <a:bodyPr/>
          <a:lstStyle/>
          <a:p>
            <a:fld id="{029FBCBF-5C6B-4912-A561-3934E4ADDEA3}" type="slidenum">
              <a:rPr lang="en-US" altLang="en-US"/>
              <a:pPr/>
              <a:t>24</a:t>
            </a:fld>
            <a:endParaRPr lang="en-US" altLang="en-US"/>
          </a:p>
        </p:txBody>
      </p:sp>
      <p:sp>
        <p:nvSpPr>
          <p:cNvPr id="572482" name="Oval 66"/>
          <p:cNvSpPr>
            <a:spLocks noChangeArrowheads="1"/>
          </p:cNvSpPr>
          <p:nvPr/>
        </p:nvSpPr>
        <p:spPr bwMode="auto">
          <a:xfrm>
            <a:off x="3902075" y="1677988"/>
            <a:ext cx="762000" cy="457200"/>
          </a:xfrm>
          <a:prstGeom prst="ellipse">
            <a:avLst/>
          </a:prstGeom>
          <a:solidFill>
            <a:srgbClr val="FFFF99"/>
          </a:solidFill>
          <a:ln w="12700">
            <a:solidFill>
              <a:srgbClr val="000000"/>
            </a:solidFill>
            <a:round/>
            <a:headEnd type="none" w="sm" len="sm"/>
            <a:tailEnd type="none" w="sm" len="sm"/>
          </a:ln>
          <a:effectLst/>
        </p:spPr>
        <p:txBody>
          <a:bodyPr wrap="none" anchor="ctr"/>
          <a:lstStyle/>
          <a:p>
            <a:endParaRPr lang="en-US"/>
          </a:p>
        </p:txBody>
      </p:sp>
      <p:sp>
        <p:nvSpPr>
          <p:cNvPr id="572483" name="Text Box 67"/>
          <p:cNvSpPr txBox="1">
            <a:spLocks noChangeArrowheads="1"/>
          </p:cNvSpPr>
          <p:nvPr/>
        </p:nvSpPr>
        <p:spPr bwMode="auto">
          <a:xfrm>
            <a:off x="3962400" y="1676400"/>
            <a:ext cx="693738" cy="457200"/>
          </a:xfrm>
          <a:prstGeom prst="rect">
            <a:avLst/>
          </a:prstGeom>
          <a:noFill/>
          <a:ln w="9525">
            <a:noFill/>
            <a:miter lim="800000"/>
            <a:headEnd/>
            <a:tailEnd/>
          </a:ln>
          <a:effectLst/>
        </p:spPr>
        <p:txBody>
          <a:bodyPr wrap="none">
            <a:spAutoFit/>
          </a:bodyPr>
          <a:lstStyle/>
          <a:p>
            <a:pPr eaLnBrk="0" hangingPunct="0"/>
            <a:r>
              <a:rPr lang="en-US" sz="2400">
                <a:solidFill>
                  <a:srgbClr val="000000"/>
                </a:solidFill>
              </a:rPr>
              <a:t>hair</a:t>
            </a:r>
            <a:endParaRPr lang="en-US" sz="2400">
              <a:solidFill>
                <a:srgbClr val="000000"/>
              </a:solidFill>
              <a:latin typeface="Times New Roman" pitchFamily="18" charset="0"/>
            </a:endParaRPr>
          </a:p>
        </p:txBody>
      </p:sp>
      <p:sp>
        <p:nvSpPr>
          <p:cNvPr id="572484" name="Line 68"/>
          <p:cNvSpPr>
            <a:spLocks noChangeShapeType="1"/>
          </p:cNvSpPr>
          <p:nvPr/>
        </p:nvSpPr>
        <p:spPr bwMode="auto">
          <a:xfrm flipH="1">
            <a:off x="2759075" y="2170113"/>
            <a:ext cx="1524000" cy="879475"/>
          </a:xfrm>
          <a:prstGeom prst="line">
            <a:avLst/>
          </a:prstGeom>
          <a:noFill/>
          <a:ln w="9525">
            <a:solidFill>
              <a:srgbClr val="000000"/>
            </a:solidFill>
            <a:round/>
            <a:headEnd/>
            <a:tailEnd/>
          </a:ln>
          <a:effectLst/>
        </p:spPr>
        <p:txBody>
          <a:bodyPr wrap="none" anchor="ctr"/>
          <a:lstStyle/>
          <a:p>
            <a:endParaRPr lang="en-US"/>
          </a:p>
        </p:txBody>
      </p:sp>
      <p:sp>
        <p:nvSpPr>
          <p:cNvPr id="572485" name="Line 69"/>
          <p:cNvSpPr>
            <a:spLocks noChangeShapeType="1"/>
          </p:cNvSpPr>
          <p:nvPr/>
        </p:nvSpPr>
        <p:spPr bwMode="auto">
          <a:xfrm>
            <a:off x="4283075" y="2170113"/>
            <a:ext cx="0" cy="955675"/>
          </a:xfrm>
          <a:prstGeom prst="line">
            <a:avLst/>
          </a:prstGeom>
          <a:noFill/>
          <a:ln w="9525">
            <a:solidFill>
              <a:srgbClr val="000000"/>
            </a:solidFill>
            <a:round/>
            <a:headEnd/>
            <a:tailEnd/>
          </a:ln>
          <a:effectLst/>
        </p:spPr>
        <p:txBody>
          <a:bodyPr wrap="none" anchor="ctr"/>
          <a:lstStyle/>
          <a:p>
            <a:endParaRPr lang="en-US"/>
          </a:p>
        </p:txBody>
      </p:sp>
      <p:sp>
        <p:nvSpPr>
          <p:cNvPr id="572486" name="Line 70"/>
          <p:cNvSpPr>
            <a:spLocks noChangeShapeType="1"/>
          </p:cNvSpPr>
          <p:nvPr/>
        </p:nvSpPr>
        <p:spPr bwMode="auto">
          <a:xfrm>
            <a:off x="4283075" y="2170113"/>
            <a:ext cx="1752600" cy="955675"/>
          </a:xfrm>
          <a:prstGeom prst="line">
            <a:avLst/>
          </a:prstGeom>
          <a:noFill/>
          <a:ln w="9525">
            <a:solidFill>
              <a:srgbClr val="000000"/>
            </a:solidFill>
            <a:round/>
            <a:headEnd/>
            <a:tailEnd/>
          </a:ln>
          <a:effectLst/>
        </p:spPr>
        <p:txBody>
          <a:bodyPr wrap="none" anchor="ctr"/>
          <a:lstStyle/>
          <a:p>
            <a:endParaRPr lang="en-US"/>
          </a:p>
        </p:txBody>
      </p:sp>
      <p:sp>
        <p:nvSpPr>
          <p:cNvPr id="572487" name="Text Box 71"/>
          <p:cNvSpPr txBox="1">
            <a:spLocks noChangeArrowheads="1"/>
          </p:cNvSpPr>
          <p:nvPr/>
        </p:nvSpPr>
        <p:spPr bwMode="auto">
          <a:xfrm>
            <a:off x="2606675" y="2259013"/>
            <a:ext cx="677863"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dark</a:t>
            </a:r>
            <a:endParaRPr lang="en-US" sz="2000">
              <a:solidFill>
                <a:srgbClr val="000000"/>
              </a:solidFill>
              <a:latin typeface="Times New Roman" pitchFamily="18" charset="0"/>
            </a:endParaRPr>
          </a:p>
        </p:txBody>
      </p:sp>
      <p:sp>
        <p:nvSpPr>
          <p:cNvPr id="572488" name="Text Box 72"/>
          <p:cNvSpPr txBox="1">
            <a:spLocks noChangeArrowheads="1"/>
          </p:cNvSpPr>
          <p:nvPr/>
        </p:nvSpPr>
        <p:spPr bwMode="auto">
          <a:xfrm>
            <a:off x="3673475" y="2563813"/>
            <a:ext cx="550863"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red</a:t>
            </a:r>
            <a:endParaRPr lang="en-US" sz="2400">
              <a:solidFill>
                <a:srgbClr val="000000"/>
              </a:solidFill>
              <a:latin typeface="Times New Roman" pitchFamily="18" charset="0"/>
            </a:endParaRPr>
          </a:p>
        </p:txBody>
      </p:sp>
      <p:sp>
        <p:nvSpPr>
          <p:cNvPr id="572489" name="Text Box 73"/>
          <p:cNvSpPr txBox="1">
            <a:spLocks noChangeArrowheads="1"/>
          </p:cNvSpPr>
          <p:nvPr/>
        </p:nvSpPr>
        <p:spPr bwMode="auto">
          <a:xfrm>
            <a:off x="5121275" y="2259013"/>
            <a:ext cx="806450"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blond</a:t>
            </a:r>
            <a:endParaRPr lang="en-US" sz="2400">
              <a:solidFill>
                <a:srgbClr val="000000"/>
              </a:solidFill>
              <a:latin typeface="Times New Roman" pitchFamily="18" charset="0"/>
            </a:endParaRPr>
          </a:p>
        </p:txBody>
      </p:sp>
      <p:grpSp>
        <p:nvGrpSpPr>
          <p:cNvPr id="572490" name="Group 74"/>
          <p:cNvGrpSpPr>
            <a:grpSpLocks/>
          </p:cNvGrpSpPr>
          <p:nvPr/>
        </p:nvGrpSpPr>
        <p:grpSpPr bwMode="auto">
          <a:xfrm>
            <a:off x="1006475" y="3124200"/>
            <a:ext cx="6632575" cy="1387475"/>
            <a:chOff x="720" y="1920"/>
            <a:chExt cx="4178" cy="874"/>
          </a:xfrm>
        </p:grpSpPr>
        <p:grpSp>
          <p:nvGrpSpPr>
            <p:cNvPr id="572491" name="Group 75"/>
            <p:cNvGrpSpPr>
              <a:grpSpLocks/>
            </p:cNvGrpSpPr>
            <p:nvPr/>
          </p:nvGrpSpPr>
          <p:grpSpPr bwMode="auto">
            <a:xfrm>
              <a:off x="720" y="1920"/>
              <a:ext cx="1200" cy="634"/>
              <a:chOff x="432" y="2311"/>
              <a:chExt cx="1392" cy="634"/>
            </a:xfrm>
          </p:grpSpPr>
          <p:sp>
            <p:nvSpPr>
              <p:cNvPr id="572492" name="Text Box 76"/>
              <p:cNvSpPr txBox="1">
                <a:spLocks noChangeArrowheads="1"/>
              </p:cNvSpPr>
              <p:nvPr/>
            </p:nvSpPr>
            <p:spPr bwMode="auto">
              <a:xfrm>
                <a:off x="470" y="2311"/>
                <a:ext cx="1334" cy="634"/>
              </a:xfrm>
              <a:prstGeom prst="rect">
                <a:avLst/>
              </a:prstGeom>
              <a:noFill/>
              <a:ln w="9525">
                <a:noFill/>
                <a:miter lim="800000"/>
                <a:headEnd/>
                <a:tailEnd/>
              </a:ln>
              <a:effectLst/>
            </p:spPr>
            <p:txBody>
              <a:bodyPr wrap="none">
                <a:spAutoFit/>
              </a:bodyPr>
              <a:lstStyle/>
              <a:p>
                <a:pPr eaLnBrk="0" hangingPunct="0">
                  <a:tabLst>
                    <a:tab pos="1714500" algn="l"/>
                  </a:tabLst>
                </a:pPr>
                <a:r>
                  <a:rPr lang="en-US" sz="2000">
                    <a:solidFill>
                      <a:srgbClr val="000000"/>
                    </a:solidFill>
                  </a:rPr>
                  <a:t>short, blue = B</a:t>
                </a:r>
              </a:p>
              <a:p>
                <a:pPr eaLnBrk="0" hangingPunct="0">
                  <a:tabLst>
                    <a:tab pos="1714500" algn="l"/>
                  </a:tabLst>
                </a:pPr>
                <a:r>
                  <a:rPr lang="en-US" sz="2000">
                    <a:solidFill>
                      <a:srgbClr val="000000"/>
                    </a:solidFill>
                  </a:rPr>
                  <a:t>tall, blue = B</a:t>
                </a:r>
              </a:p>
              <a:p>
                <a:pPr eaLnBrk="0" hangingPunct="0">
                  <a:tabLst>
                    <a:tab pos="1714500" algn="l"/>
                  </a:tabLst>
                </a:pPr>
                <a:r>
                  <a:rPr lang="en-US" sz="2000">
                    <a:solidFill>
                      <a:srgbClr val="000000"/>
                    </a:solidFill>
                  </a:rPr>
                  <a:t>tall, brown= B</a:t>
                </a:r>
              </a:p>
            </p:txBody>
          </p:sp>
          <p:sp>
            <p:nvSpPr>
              <p:cNvPr id="572493" name="AutoShape 77"/>
              <p:cNvSpPr>
                <a:spLocks/>
              </p:cNvSpPr>
              <p:nvPr/>
            </p:nvSpPr>
            <p:spPr bwMode="auto">
              <a:xfrm>
                <a:off x="432" y="2352"/>
                <a:ext cx="96" cy="576"/>
              </a:xfrm>
              <a:prstGeom prst="leftBrace">
                <a:avLst>
                  <a:gd name="adj1" fmla="val 50000"/>
                  <a:gd name="adj2" fmla="val 50000"/>
                </a:avLst>
              </a:prstGeom>
              <a:noFill/>
              <a:ln w="9525">
                <a:solidFill>
                  <a:srgbClr val="000000"/>
                </a:solidFill>
                <a:round/>
                <a:headEnd/>
                <a:tailEnd/>
              </a:ln>
              <a:effectLst/>
            </p:spPr>
            <p:txBody>
              <a:bodyPr wrap="none" anchor="ctr"/>
              <a:lstStyle/>
              <a:p>
                <a:endParaRPr lang="en-US"/>
              </a:p>
            </p:txBody>
          </p:sp>
          <p:sp>
            <p:nvSpPr>
              <p:cNvPr id="572494" name="AutoShape 78"/>
              <p:cNvSpPr>
                <a:spLocks/>
              </p:cNvSpPr>
              <p:nvPr/>
            </p:nvSpPr>
            <p:spPr bwMode="auto">
              <a:xfrm flipH="1">
                <a:off x="1728" y="2352"/>
                <a:ext cx="96" cy="576"/>
              </a:xfrm>
              <a:prstGeom prst="leftBrace">
                <a:avLst>
                  <a:gd name="adj1" fmla="val 50000"/>
                  <a:gd name="adj2" fmla="val 50000"/>
                </a:avLst>
              </a:prstGeom>
              <a:noFill/>
              <a:ln w="9525">
                <a:solidFill>
                  <a:srgbClr val="000000"/>
                </a:solidFill>
                <a:round/>
                <a:headEnd/>
                <a:tailEnd/>
              </a:ln>
              <a:effectLst/>
            </p:spPr>
            <p:txBody>
              <a:bodyPr wrap="none" anchor="ctr"/>
              <a:lstStyle/>
              <a:p>
                <a:endParaRPr lang="en-US"/>
              </a:p>
            </p:txBody>
          </p:sp>
        </p:grpSp>
        <p:sp>
          <p:nvSpPr>
            <p:cNvPr id="572495" name="Text Box 79"/>
            <p:cNvSpPr txBox="1">
              <a:spLocks noChangeArrowheads="1"/>
            </p:cNvSpPr>
            <p:nvPr/>
          </p:nvSpPr>
          <p:spPr bwMode="auto">
            <a:xfrm>
              <a:off x="2160" y="2016"/>
              <a:ext cx="1130" cy="250"/>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{tall, blue = A</a:t>
              </a:r>
              <a:r>
                <a:rPr lang="en-US" sz="2000">
                  <a:solidFill>
                    <a:srgbClr val="000000"/>
                  </a:solidFill>
                  <a:latin typeface="Times New Roman" pitchFamily="18" charset="0"/>
                </a:rPr>
                <a:t>}</a:t>
              </a:r>
            </a:p>
          </p:txBody>
        </p:sp>
        <p:grpSp>
          <p:nvGrpSpPr>
            <p:cNvPr id="572496" name="Group 80"/>
            <p:cNvGrpSpPr>
              <a:grpSpLocks/>
            </p:cNvGrpSpPr>
            <p:nvPr/>
          </p:nvGrpSpPr>
          <p:grpSpPr bwMode="auto">
            <a:xfrm>
              <a:off x="3504" y="1968"/>
              <a:ext cx="1394" cy="826"/>
              <a:chOff x="3504" y="2263"/>
              <a:chExt cx="1682" cy="826"/>
            </a:xfrm>
          </p:grpSpPr>
          <p:sp>
            <p:nvSpPr>
              <p:cNvPr id="572497" name="Text Box 81"/>
              <p:cNvSpPr txBox="1">
                <a:spLocks noChangeArrowheads="1"/>
              </p:cNvSpPr>
              <p:nvPr/>
            </p:nvSpPr>
            <p:spPr bwMode="auto">
              <a:xfrm>
                <a:off x="3590" y="2263"/>
                <a:ext cx="1596" cy="826"/>
              </a:xfrm>
              <a:prstGeom prst="rect">
                <a:avLst/>
              </a:prstGeom>
              <a:noFill/>
              <a:ln w="9525">
                <a:noFill/>
                <a:miter lim="800000"/>
                <a:headEnd/>
                <a:tailEnd/>
              </a:ln>
              <a:effectLst/>
            </p:spPr>
            <p:txBody>
              <a:bodyPr wrap="none">
                <a:spAutoFit/>
              </a:bodyPr>
              <a:lstStyle/>
              <a:p>
                <a:pPr eaLnBrk="0" hangingPunct="0">
                  <a:tabLst>
                    <a:tab pos="2054225" algn="l"/>
                  </a:tabLst>
                </a:pPr>
                <a:r>
                  <a:rPr lang="en-US" sz="2000">
                    <a:solidFill>
                      <a:srgbClr val="000000"/>
                    </a:solidFill>
                  </a:rPr>
                  <a:t>short, blue = A</a:t>
                </a:r>
              </a:p>
              <a:p>
                <a:pPr eaLnBrk="0" hangingPunct="0">
                  <a:tabLst>
                    <a:tab pos="2054225" algn="l"/>
                  </a:tabLst>
                </a:pPr>
                <a:r>
                  <a:rPr lang="en-US" sz="2000">
                    <a:solidFill>
                      <a:srgbClr val="000000"/>
                    </a:solidFill>
                  </a:rPr>
                  <a:t>tall, brown = B</a:t>
                </a:r>
              </a:p>
              <a:p>
                <a:pPr eaLnBrk="0" hangingPunct="0">
                  <a:tabLst>
                    <a:tab pos="2054225" algn="l"/>
                  </a:tabLst>
                </a:pPr>
                <a:r>
                  <a:rPr lang="en-US" sz="2000">
                    <a:solidFill>
                      <a:srgbClr val="000000"/>
                    </a:solidFill>
                  </a:rPr>
                  <a:t>tall, blue = A</a:t>
                </a:r>
              </a:p>
              <a:p>
                <a:pPr eaLnBrk="0" hangingPunct="0">
                  <a:tabLst>
                    <a:tab pos="2054225" algn="l"/>
                  </a:tabLst>
                </a:pPr>
                <a:r>
                  <a:rPr lang="en-US" sz="2000">
                    <a:solidFill>
                      <a:srgbClr val="000000"/>
                    </a:solidFill>
                  </a:rPr>
                  <a:t>short, brown = B</a:t>
                </a:r>
                <a:r>
                  <a:rPr lang="en-US" sz="2000">
                    <a:solidFill>
                      <a:srgbClr val="000000"/>
                    </a:solidFill>
                    <a:latin typeface="Times New Roman" pitchFamily="18" charset="0"/>
                  </a:rPr>
                  <a:t> </a:t>
                </a:r>
              </a:p>
            </p:txBody>
          </p:sp>
          <p:sp>
            <p:nvSpPr>
              <p:cNvPr id="572498" name="AutoShape 82"/>
              <p:cNvSpPr>
                <a:spLocks/>
              </p:cNvSpPr>
              <p:nvPr/>
            </p:nvSpPr>
            <p:spPr bwMode="auto">
              <a:xfrm>
                <a:off x="3504" y="2318"/>
                <a:ext cx="96" cy="720"/>
              </a:xfrm>
              <a:prstGeom prst="leftBrace">
                <a:avLst>
                  <a:gd name="adj1" fmla="val 62500"/>
                  <a:gd name="adj2" fmla="val 50000"/>
                </a:avLst>
              </a:prstGeom>
              <a:noFill/>
              <a:ln w="9525">
                <a:solidFill>
                  <a:srgbClr val="000000"/>
                </a:solidFill>
                <a:round/>
                <a:headEnd/>
                <a:tailEnd/>
              </a:ln>
              <a:effectLst/>
            </p:spPr>
            <p:txBody>
              <a:bodyPr wrap="none" anchor="ctr"/>
              <a:lstStyle/>
              <a:p>
                <a:endParaRPr lang="en-US"/>
              </a:p>
            </p:txBody>
          </p:sp>
          <p:sp>
            <p:nvSpPr>
              <p:cNvPr id="572499" name="AutoShape 83"/>
              <p:cNvSpPr>
                <a:spLocks/>
              </p:cNvSpPr>
              <p:nvPr/>
            </p:nvSpPr>
            <p:spPr bwMode="auto">
              <a:xfrm flipH="1">
                <a:off x="5088" y="2318"/>
                <a:ext cx="96" cy="720"/>
              </a:xfrm>
              <a:prstGeom prst="leftBrace">
                <a:avLst>
                  <a:gd name="adj1" fmla="val 62500"/>
                  <a:gd name="adj2" fmla="val 50000"/>
                </a:avLst>
              </a:prstGeom>
              <a:noFill/>
              <a:ln w="9525">
                <a:solidFill>
                  <a:srgbClr val="000000"/>
                </a:solidFill>
                <a:round/>
                <a:headEnd/>
                <a:tailEnd/>
              </a:ln>
              <a:effectLst/>
            </p:spPr>
            <p:txBody>
              <a:bodyPr wrap="none" anchor="ctr"/>
              <a:lstStyle/>
              <a:p>
                <a:endParaRPr lang="en-US"/>
              </a:p>
            </p:txBody>
          </p:sp>
        </p:grpSp>
      </p:grpSp>
      <p:sp>
        <p:nvSpPr>
          <p:cNvPr id="572500" name="Oval 84"/>
          <p:cNvSpPr>
            <a:spLocks noChangeArrowheads="1"/>
          </p:cNvSpPr>
          <p:nvPr/>
        </p:nvSpPr>
        <p:spPr bwMode="auto">
          <a:xfrm>
            <a:off x="6035675" y="4572000"/>
            <a:ext cx="1066800" cy="457200"/>
          </a:xfrm>
          <a:prstGeom prst="ellipse">
            <a:avLst/>
          </a:prstGeom>
          <a:solidFill>
            <a:srgbClr val="00FFFF"/>
          </a:solidFill>
          <a:ln w="9525">
            <a:solidFill>
              <a:srgbClr val="000000"/>
            </a:solidFill>
            <a:round/>
            <a:headEnd/>
            <a:tailEnd/>
          </a:ln>
          <a:effectLst/>
        </p:spPr>
        <p:txBody>
          <a:bodyPr wrap="none" anchor="ctr"/>
          <a:lstStyle/>
          <a:p>
            <a:pPr algn="ctr" eaLnBrk="0" hangingPunct="0"/>
            <a:r>
              <a:rPr lang="en-US" sz="2400">
                <a:solidFill>
                  <a:srgbClr val="000000"/>
                </a:solidFill>
              </a:rPr>
              <a:t>eye</a:t>
            </a:r>
            <a:endParaRPr lang="en-US" sz="2400">
              <a:solidFill>
                <a:srgbClr val="000000"/>
              </a:solidFill>
              <a:latin typeface="Times New Roman" pitchFamily="18" charset="0"/>
            </a:endParaRPr>
          </a:p>
        </p:txBody>
      </p:sp>
      <p:sp>
        <p:nvSpPr>
          <p:cNvPr id="572501" name="Line 85"/>
          <p:cNvSpPr>
            <a:spLocks noChangeShapeType="1"/>
          </p:cNvSpPr>
          <p:nvPr/>
        </p:nvSpPr>
        <p:spPr bwMode="auto">
          <a:xfrm flipH="1">
            <a:off x="5578475" y="5029200"/>
            <a:ext cx="990600" cy="609600"/>
          </a:xfrm>
          <a:prstGeom prst="line">
            <a:avLst/>
          </a:prstGeom>
          <a:noFill/>
          <a:ln w="9525">
            <a:solidFill>
              <a:srgbClr val="000000"/>
            </a:solidFill>
            <a:round/>
            <a:headEnd/>
            <a:tailEnd/>
          </a:ln>
          <a:effectLst/>
        </p:spPr>
        <p:txBody>
          <a:bodyPr wrap="none" anchor="ctr"/>
          <a:lstStyle/>
          <a:p>
            <a:endParaRPr lang="en-US"/>
          </a:p>
        </p:txBody>
      </p:sp>
      <p:sp>
        <p:nvSpPr>
          <p:cNvPr id="572502" name="Line 86"/>
          <p:cNvSpPr>
            <a:spLocks noChangeShapeType="1"/>
          </p:cNvSpPr>
          <p:nvPr/>
        </p:nvSpPr>
        <p:spPr bwMode="auto">
          <a:xfrm>
            <a:off x="6569075" y="5029200"/>
            <a:ext cx="990600" cy="609600"/>
          </a:xfrm>
          <a:prstGeom prst="line">
            <a:avLst/>
          </a:prstGeom>
          <a:noFill/>
          <a:ln w="9525">
            <a:solidFill>
              <a:srgbClr val="000000"/>
            </a:solidFill>
            <a:round/>
            <a:headEnd/>
            <a:tailEnd/>
          </a:ln>
          <a:effectLst/>
        </p:spPr>
        <p:txBody>
          <a:bodyPr wrap="none" anchor="ctr"/>
          <a:lstStyle/>
          <a:p>
            <a:endParaRPr lang="en-US"/>
          </a:p>
        </p:txBody>
      </p:sp>
      <p:sp>
        <p:nvSpPr>
          <p:cNvPr id="572503" name="Text Box 87"/>
          <p:cNvSpPr txBox="1">
            <a:spLocks noChangeArrowheads="1"/>
          </p:cNvSpPr>
          <p:nvPr/>
        </p:nvSpPr>
        <p:spPr bwMode="auto">
          <a:xfrm>
            <a:off x="5121275" y="5029200"/>
            <a:ext cx="665163"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blue</a:t>
            </a:r>
            <a:endParaRPr lang="en-US" sz="2400">
              <a:solidFill>
                <a:srgbClr val="000000"/>
              </a:solidFill>
              <a:latin typeface="Times New Roman" pitchFamily="18" charset="0"/>
            </a:endParaRPr>
          </a:p>
        </p:txBody>
      </p:sp>
      <p:sp>
        <p:nvSpPr>
          <p:cNvPr id="572504" name="Text Box 88"/>
          <p:cNvSpPr txBox="1">
            <a:spLocks noChangeArrowheads="1"/>
          </p:cNvSpPr>
          <p:nvPr/>
        </p:nvSpPr>
        <p:spPr bwMode="auto">
          <a:xfrm>
            <a:off x="7178675" y="5029200"/>
            <a:ext cx="876300" cy="396875"/>
          </a:xfrm>
          <a:prstGeom prst="rect">
            <a:avLst/>
          </a:prstGeom>
          <a:noFill/>
          <a:ln w="9525">
            <a:noFill/>
            <a:miter lim="800000"/>
            <a:headEnd/>
            <a:tailEnd/>
          </a:ln>
          <a:effectLst/>
        </p:spPr>
        <p:txBody>
          <a:bodyPr wrap="none">
            <a:spAutoFit/>
          </a:bodyPr>
          <a:lstStyle/>
          <a:p>
            <a:pPr eaLnBrk="0" hangingPunct="0"/>
            <a:r>
              <a:rPr lang="en-US" sz="2000">
                <a:solidFill>
                  <a:srgbClr val="000000"/>
                </a:solidFill>
              </a:rPr>
              <a:t>brown</a:t>
            </a:r>
          </a:p>
        </p:txBody>
      </p:sp>
      <p:grpSp>
        <p:nvGrpSpPr>
          <p:cNvPr id="572505" name="Group 89"/>
          <p:cNvGrpSpPr>
            <a:grpSpLocks/>
          </p:cNvGrpSpPr>
          <p:nvPr/>
        </p:nvGrpSpPr>
        <p:grpSpPr bwMode="auto">
          <a:xfrm>
            <a:off x="4664075" y="5638800"/>
            <a:ext cx="1219200" cy="701675"/>
            <a:chOff x="1749" y="3463"/>
            <a:chExt cx="1419" cy="442"/>
          </a:xfrm>
        </p:grpSpPr>
        <p:sp>
          <p:nvSpPr>
            <p:cNvPr id="572506" name="Text Box 90"/>
            <p:cNvSpPr txBox="1">
              <a:spLocks noChangeArrowheads="1"/>
            </p:cNvSpPr>
            <p:nvPr/>
          </p:nvSpPr>
          <p:spPr bwMode="auto">
            <a:xfrm>
              <a:off x="1766" y="3463"/>
              <a:ext cx="1402" cy="442"/>
            </a:xfrm>
            <a:prstGeom prst="rect">
              <a:avLst/>
            </a:prstGeom>
            <a:noFill/>
            <a:ln w="9525">
              <a:noFill/>
              <a:miter lim="800000"/>
              <a:headEnd/>
              <a:tailEnd/>
            </a:ln>
            <a:effectLst/>
          </p:spPr>
          <p:txBody>
            <a:bodyPr wrap="none">
              <a:spAutoFit/>
            </a:bodyPr>
            <a:lstStyle/>
            <a:p>
              <a:pPr eaLnBrk="0" hangingPunct="0">
                <a:tabLst>
                  <a:tab pos="1824038" algn="l"/>
                </a:tabLst>
              </a:pPr>
              <a:r>
                <a:rPr lang="en-US" sz="2000">
                  <a:solidFill>
                    <a:srgbClr val="000000"/>
                  </a:solidFill>
                </a:rPr>
                <a:t>short = A</a:t>
              </a:r>
            </a:p>
            <a:p>
              <a:pPr eaLnBrk="0" hangingPunct="0">
                <a:tabLst>
                  <a:tab pos="1824038" algn="l"/>
                </a:tabLst>
              </a:pPr>
              <a:r>
                <a:rPr lang="en-US" sz="2000">
                  <a:solidFill>
                    <a:srgbClr val="000000"/>
                  </a:solidFill>
                </a:rPr>
                <a:t>tall = A</a:t>
              </a:r>
              <a:endParaRPr lang="en-US" sz="2000">
                <a:solidFill>
                  <a:srgbClr val="000000"/>
                </a:solidFill>
                <a:latin typeface="Times New Roman" pitchFamily="18" charset="0"/>
              </a:endParaRPr>
            </a:p>
          </p:txBody>
        </p:sp>
        <p:sp>
          <p:nvSpPr>
            <p:cNvPr id="572507" name="AutoShape 91"/>
            <p:cNvSpPr>
              <a:spLocks/>
            </p:cNvSpPr>
            <p:nvPr/>
          </p:nvSpPr>
          <p:spPr bwMode="auto">
            <a:xfrm>
              <a:off x="1749" y="3518"/>
              <a:ext cx="48" cy="336"/>
            </a:xfrm>
            <a:prstGeom prst="leftBrace">
              <a:avLst>
                <a:gd name="adj1" fmla="val 58333"/>
                <a:gd name="adj2" fmla="val 50000"/>
              </a:avLst>
            </a:prstGeom>
            <a:noFill/>
            <a:ln w="9525">
              <a:solidFill>
                <a:srgbClr val="000000"/>
              </a:solidFill>
              <a:round/>
              <a:headEnd/>
              <a:tailEnd/>
            </a:ln>
            <a:effectLst/>
          </p:spPr>
          <p:txBody>
            <a:bodyPr wrap="none" anchor="ctr"/>
            <a:lstStyle/>
            <a:p>
              <a:endParaRPr lang="en-US"/>
            </a:p>
          </p:txBody>
        </p:sp>
        <p:sp>
          <p:nvSpPr>
            <p:cNvPr id="572508" name="AutoShape 92"/>
            <p:cNvSpPr>
              <a:spLocks/>
            </p:cNvSpPr>
            <p:nvPr/>
          </p:nvSpPr>
          <p:spPr bwMode="auto">
            <a:xfrm flipH="1">
              <a:off x="3120" y="3518"/>
              <a:ext cx="48" cy="336"/>
            </a:xfrm>
            <a:prstGeom prst="leftBrace">
              <a:avLst>
                <a:gd name="adj1" fmla="val 58333"/>
                <a:gd name="adj2" fmla="val 50000"/>
              </a:avLst>
            </a:prstGeom>
            <a:noFill/>
            <a:ln w="9525">
              <a:solidFill>
                <a:srgbClr val="000000"/>
              </a:solidFill>
              <a:round/>
              <a:headEnd/>
              <a:tailEnd/>
            </a:ln>
            <a:effectLst/>
          </p:spPr>
          <p:txBody>
            <a:bodyPr wrap="none" anchor="ctr"/>
            <a:lstStyle/>
            <a:p>
              <a:endParaRPr lang="en-US"/>
            </a:p>
          </p:txBody>
        </p:sp>
      </p:grpSp>
      <p:sp>
        <p:nvSpPr>
          <p:cNvPr id="572509" name="Text Box 93"/>
          <p:cNvSpPr txBox="1">
            <a:spLocks noChangeArrowheads="1"/>
          </p:cNvSpPr>
          <p:nvPr/>
        </p:nvSpPr>
        <p:spPr bwMode="auto">
          <a:xfrm>
            <a:off x="7178675" y="5638800"/>
            <a:ext cx="1204913" cy="701675"/>
          </a:xfrm>
          <a:prstGeom prst="rect">
            <a:avLst/>
          </a:prstGeom>
          <a:noFill/>
          <a:ln w="9525">
            <a:noFill/>
            <a:miter lim="800000"/>
            <a:headEnd/>
            <a:tailEnd/>
          </a:ln>
          <a:effectLst/>
        </p:spPr>
        <p:txBody>
          <a:bodyPr wrap="none">
            <a:spAutoFit/>
          </a:bodyPr>
          <a:lstStyle/>
          <a:p>
            <a:pPr eaLnBrk="0" hangingPunct="0">
              <a:tabLst>
                <a:tab pos="2054225" algn="l"/>
              </a:tabLst>
            </a:pPr>
            <a:r>
              <a:rPr lang="en-US" sz="2000">
                <a:solidFill>
                  <a:srgbClr val="000000"/>
                </a:solidFill>
              </a:rPr>
              <a:t>tall = B</a:t>
            </a:r>
          </a:p>
          <a:p>
            <a:pPr eaLnBrk="0" hangingPunct="0">
              <a:tabLst>
                <a:tab pos="2054225" algn="l"/>
              </a:tabLst>
            </a:pPr>
            <a:r>
              <a:rPr lang="en-US" sz="2000">
                <a:solidFill>
                  <a:srgbClr val="000000"/>
                </a:solidFill>
              </a:rPr>
              <a:t>short = B</a:t>
            </a:r>
            <a:endParaRPr lang="en-US" sz="2000">
              <a:solidFill>
                <a:srgbClr val="000000"/>
              </a:solidFill>
              <a:latin typeface="Times New Roman" pitchFamily="18" charset="0"/>
            </a:endParaRPr>
          </a:p>
        </p:txBody>
      </p:sp>
      <p:sp>
        <p:nvSpPr>
          <p:cNvPr id="572510" name="AutoShape 94"/>
          <p:cNvSpPr>
            <a:spLocks/>
          </p:cNvSpPr>
          <p:nvPr/>
        </p:nvSpPr>
        <p:spPr bwMode="auto">
          <a:xfrm>
            <a:off x="7075488" y="5802313"/>
            <a:ext cx="76200" cy="533400"/>
          </a:xfrm>
          <a:prstGeom prst="leftBrace">
            <a:avLst>
              <a:gd name="adj1" fmla="val 58333"/>
              <a:gd name="adj2" fmla="val 50000"/>
            </a:avLst>
          </a:prstGeom>
          <a:noFill/>
          <a:ln w="9525">
            <a:solidFill>
              <a:srgbClr val="000000"/>
            </a:solidFill>
            <a:round/>
            <a:headEnd/>
            <a:tailEnd/>
          </a:ln>
          <a:effectLst/>
        </p:spPr>
        <p:txBody>
          <a:bodyPr wrap="none" anchor="ctr"/>
          <a:lstStyle/>
          <a:p>
            <a:endParaRPr lang="en-US"/>
          </a:p>
        </p:txBody>
      </p:sp>
      <p:sp>
        <p:nvSpPr>
          <p:cNvPr id="572511" name="AutoShape 95"/>
          <p:cNvSpPr>
            <a:spLocks/>
          </p:cNvSpPr>
          <p:nvPr/>
        </p:nvSpPr>
        <p:spPr bwMode="auto">
          <a:xfrm flipH="1">
            <a:off x="8294688" y="5791200"/>
            <a:ext cx="76200" cy="533400"/>
          </a:xfrm>
          <a:prstGeom prst="leftBrace">
            <a:avLst>
              <a:gd name="adj1" fmla="val 58333"/>
              <a:gd name="adj2" fmla="val 50000"/>
            </a:avLst>
          </a:prstGeom>
          <a:noFill/>
          <a:ln w="9525">
            <a:solidFill>
              <a:srgbClr val="000000"/>
            </a:solidFill>
            <a:round/>
            <a:headEnd/>
            <a:tailEnd/>
          </a:ln>
          <a:effectLst/>
        </p:spPr>
        <p:txBody>
          <a:bodyPr wrap="none" anchor="ctr"/>
          <a:lstStyle/>
          <a:p>
            <a:endParaRPr lang="en-US"/>
          </a:p>
        </p:txBody>
      </p:sp>
      <p:sp>
        <p:nvSpPr>
          <p:cNvPr id="572512" name="Rectangle 96"/>
          <p:cNvSpPr>
            <a:spLocks noChangeArrowheads="1"/>
          </p:cNvSpPr>
          <p:nvPr/>
        </p:nvSpPr>
        <p:spPr bwMode="auto">
          <a:xfrm>
            <a:off x="549275" y="4495800"/>
            <a:ext cx="3663950" cy="1190625"/>
          </a:xfrm>
          <a:prstGeom prst="rect">
            <a:avLst/>
          </a:prstGeom>
          <a:noFill/>
          <a:ln w="9525">
            <a:noFill/>
            <a:miter lim="800000"/>
            <a:headEnd/>
            <a:tailEnd/>
          </a:ln>
          <a:effectLst/>
        </p:spPr>
        <p:txBody>
          <a:bodyPr wrap="none" lIns="92075" tIns="46038" rIns="92075" bIns="46038" anchor="ctr">
            <a:spAutoFit/>
          </a:bodyPr>
          <a:lstStyle/>
          <a:p>
            <a:pPr eaLnBrk="0" hangingPunct="0"/>
            <a:r>
              <a:rPr lang="en-US" dirty="0">
                <a:solidFill>
                  <a:schemeClr val="accent1">
                    <a:lumMod val="60000"/>
                    <a:lumOff val="40000"/>
                  </a:schemeClr>
                </a:solidFill>
              </a:rPr>
              <a:t>Decision tree is complete because</a:t>
            </a:r>
          </a:p>
          <a:p>
            <a:pPr eaLnBrk="0" hangingPunct="0"/>
            <a:r>
              <a:rPr lang="en-US" dirty="0">
                <a:solidFill>
                  <a:schemeClr val="accent1">
                    <a:lumMod val="60000"/>
                    <a:lumOff val="40000"/>
                  </a:schemeClr>
                </a:solidFill>
              </a:rPr>
              <a:t>1.  All 8 cases appear at nodes</a:t>
            </a:r>
          </a:p>
          <a:p>
            <a:pPr eaLnBrk="0" hangingPunct="0"/>
            <a:r>
              <a:rPr lang="en-US" dirty="0">
                <a:solidFill>
                  <a:schemeClr val="accent1">
                    <a:lumMod val="60000"/>
                    <a:lumOff val="40000"/>
                  </a:schemeClr>
                </a:solidFill>
              </a:rPr>
              <a:t>2.  At each node, all cases are in</a:t>
            </a:r>
          </a:p>
          <a:p>
            <a:pPr eaLnBrk="0" hangingPunct="0"/>
            <a:r>
              <a:rPr lang="en-US" dirty="0">
                <a:solidFill>
                  <a:schemeClr val="accent1">
                    <a:lumMod val="60000"/>
                    <a:lumOff val="40000"/>
                  </a:schemeClr>
                </a:solidFill>
              </a:rPr>
              <a:t>the same class (A or B)</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p:txBody>
          <a:bodyPr>
            <a:normAutofit fontScale="90000"/>
          </a:bodyPr>
          <a:lstStyle/>
          <a:p>
            <a:r>
              <a:rPr lang="en-US"/>
              <a:t>Decision Trees:</a:t>
            </a:r>
            <a:br>
              <a:rPr lang="en-US"/>
            </a:br>
            <a:r>
              <a:rPr lang="en-US"/>
              <a:t>Learned Predictive Rules	</a:t>
            </a:r>
          </a:p>
        </p:txBody>
      </p:sp>
      <p:sp>
        <p:nvSpPr>
          <p:cNvPr id="22" name="Slide Number Placeholder 5"/>
          <p:cNvSpPr>
            <a:spLocks noGrp="1"/>
          </p:cNvSpPr>
          <p:nvPr>
            <p:ph type="sldNum" sz="quarter" idx="12"/>
          </p:nvPr>
        </p:nvSpPr>
        <p:spPr/>
        <p:txBody>
          <a:bodyPr/>
          <a:lstStyle/>
          <a:p>
            <a:fld id="{EAD58FEC-C1E4-407B-8308-AB20B0E29FA6}" type="slidenum">
              <a:rPr lang="en-US" altLang="en-US"/>
              <a:pPr/>
              <a:t>25</a:t>
            </a:fld>
            <a:endParaRPr lang="en-US" altLang="en-US"/>
          </a:p>
        </p:txBody>
      </p:sp>
      <p:grpSp>
        <p:nvGrpSpPr>
          <p:cNvPr id="573444" name="Group 4"/>
          <p:cNvGrpSpPr>
            <a:grpSpLocks/>
          </p:cNvGrpSpPr>
          <p:nvPr/>
        </p:nvGrpSpPr>
        <p:grpSpPr bwMode="auto">
          <a:xfrm>
            <a:off x="1447800" y="1905000"/>
            <a:ext cx="6197600" cy="3505200"/>
            <a:chOff x="1056" y="1008"/>
            <a:chExt cx="3904" cy="2208"/>
          </a:xfrm>
        </p:grpSpPr>
        <p:sp>
          <p:nvSpPr>
            <p:cNvPr id="573445" name="Oval 5"/>
            <p:cNvSpPr>
              <a:spLocks noChangeArrowheads="1"/>
            </p:cNvSpPr>
            <p:nvPr/>
          </p:nvSpPr>
          <p:spPr bwMode="auto">
            <a:xfrm>
              <a:off x="2112" y="1008"/>
              <a:ext cx="864" cy="336"/>
            </a:xfrm>
            <a:prstGeom prst="ellipse">
              <a:avLst/>
            </a:prstGeom>
            <a:solidFill>
              <a:srgbClr val="FFFF99"/>
            </a:solidFill>
            <a:ln w="9525">
              <a:solidFill>
                <a:schemeClr val="tx1"/>
              </a:solidFill>
              <a:round/>
              <a:headEnd/>
              <a:tailEnd/>
            </a:ln>
            <a:effectLst/>
          </p:spPr>
          <p:txBody>
            <a:bodyPr wrap="none" anchor="ctr"/>
            <a:lstStyle/>
            <a:p>
              <a:pPr algn="ctr" eaLnBrk="0" hangingPunct="0"/>
              <a:r>
                <a:rPr lang="en-US" sz="2400"/>
                <a:t>hair</a:t>
              </a:r>
            </a:p>
          </p:txBody>
        </p:sp>
        <p:sp>
          <p:nvSpPr>
            <p:cNvPr id="573446" name="Oval 6"/>
            <p:cNvSpPr>
              <a:spLocks noChangeArrowheads="1"/>
            </p:cNvSpPr>
            <p:nvPr/>
          </p:nvSpPr>
          <p:spPr bwMode="auto">
            <a:xfrm>
              <a:off x="3351" y="2085"/>
              <a:ext cx="864" cy="336"/>
            </a:xfrm>
            <a:prstGeom prst="ellipse">
              <a:avLst/>
            </a:prstGeom>
            <a:solidFill>
              <a:srgbClr val="00FFFF"/>
            </a:solidFill>
            <a:ln w="9525">
              <a:solidFill>
                <a:schemeClr val="tx1"/>
              </a:solidFill>
              <a:round/>
              <a:headEnd/>
              <a:tailEnd/>
            </a:ln>
            <a:effectLst/>
          </p:spPr>
          <p:txBody>
            <a:bodyPr wrap="none" anchor="ctr"/>
            <a:lstStyle/>
            <a:p>
              <a:pPr algn="ctr" eaLnBrk="0" hangingPunct="0"/>
              <a:r>
                <a:rPr lang="en-US" sz="2400"/>
                <a:t>eyes</a:t>
              </a:r>
            </a:p>
          </p:txBody>
        </p:sp>
        <p:sp>
          <p:nvSpPr>
            <p:cNvPr id="573447" name="Line 7"/>
            <p:cNvSpPr>
              <a:spLocks noChangeShapeType="1"/>
            </p:cNvSpPr>
            <p:nvPr/>
          </p:nvSpPr>
          <p:spPr bwMode="auto">
            <a:xfrm flipH="1">
              <a:off x="1200" y="1344"/>
              <a:ext cx="1344" cy="720"/>
            </a:xfrm>
            <a:prstGeom prst="line">
              <a:avLst/>
            </a:prstGeom>
            <a:noFill/>
            <a:ln w="9525">
              <a:solidFill>
                <a:schemeClr val="tx1"/>
              </a:solidFill>
              <a:round/>
              <a:headEnd/>
              <a:tailEnd/>
            </a:ln>
            <a:effectLst/>
          </p:spPr>
          <p:txBody>
            <a:bodyPr wrap="none" anchor="ctr"/>
            <a:lstStyle/>
            <a:p>
              <a:endParaRPr lang="en-US"/>
            </a:p>
          </p:txBody>
        </p:sp>
        <p:sp>
          <p:nvSpPr>
            <p:cNvPr id="573448" name="Line 8"/>
            <p:cNvSpPr>
              <a:spLocks noChangeShapeType="1"/>
            </p:cNvSpPr>
            <p:nvPr/>
          </p:nvSpPr>
          <p:spPr bwMode="auto">
            <a:xfrm>
              <a:off x="2544" y="1344"/>
              <a:ext cx="0" cy="720"/>
            </a:xfrm>
            <a:prstGeom prst="line">
              <a:avLst/>
            </a:prstGeom>
            <a:noFill/>
            <a:ln w="9525">
              <a:solidFill>
                <a:schemeClr val="tx1"/>
              </a:solidFill>
              <a:round/>
              <a:headEnd/>
              <a:tailEnd/>
            </a:ln>
            <a:effectLst/>
          </p:spPr>
          <p:txBody>
            <a:bodyPr wrap="none" anchor="ctr"/>
            <a:lstStyle/>
            <a:p>
              <a:endParaRPr lang="en-US"/>
            </a:p>
          </p:txBody>
        </p:sp>
        <p:sp>
          <p:nvSpPr>
            <p:cNvPr id="573449" name="Line 9"/>
            <p:cNvSpPr>
              <a:spLocks noChangeShapeType="1"/>
            </p:cNvSpPr>
            <p:nvPr/>
          </p:nvSpPr>
          <p:spPr bwMode="auto">
            <a:xfrm>
              <a:off x="2544" y="1344"/>
              <a:ext cx="1248" cy="720"/>
            </a:xfrm>
            <a:prstGeom prst="line">
              <a:avLst/>
            </a:prstGeom>
            <a:noFill/>
            <a:ln w="9525">
              <a:solidFill>
                <a:schemeClr val="tx1"/>
              </a:solidFill>
              <a:round/>
              <a:headEnd/>
              <a:tailEnd/>
            </a:ln>
            <a:effectLst/>
          </p:spPr>
          <p:txBody>
            <a:bodyPr wrap="none" anchor="ctr"/>
            <a:lstStyle/>
            <a:p>
              <a:endParaRPr lang="en-US"/>
            </a:p>
          </p:txBody>
        </p:sp>
        <p:sp>
          <p:nvSpPr>
            <p:cNvPr id="573450" name="Line 10"/>
            <p:cNvSpPr>
              <a:spLocks noChangeShapeType="1"/>
            </p:cNvSpPr>
            <p:nvPr/>
          </p:nvSpPr>
          <p:spPr bwMode="auto">
            <a:xfrm flipH="1">
              <a:off x="2880" y="2418"/>
              <a:ext cx="912" cy="528"/>
            </a:xfrm>
            <a:prstGeom prst="line">
              <a:avLst/>
            </a:prstGeom>
            <a:noFill/>
            <a:ln w="9525">
              <a:solidFill>
                <a:schemeClr val="tx1"/>
              </a:solidFill>
              <a:round/>
              <a:headEnd/>
              <a:tailEnd/>
            </a:ln>
            <a:effectLst/>
          </p:spPr>
          <p:txBody>
            <a:bodyPr wrap="none" anchor="ctr"/>
            <a:lstStyle/>
            <a:p>
              <a:endParaRPr lang="en-US"/>
            </a:p>
          </p:txBody>
        </p:sp>
        <p:sp>
          <p:nvSpPr>
            <p:cNvPr id="573451" name="Line 11"/>
            <p:cNvSpPr>
              <a:spLocks noChangeShapeType="1"/>
            </p:cNvSpPr>
            <p:nvPr/>
          </p:nvSpPr>
          <p:spPr bwMode="auto">
            <a:xfrm>
              <a:off x="3792" y="2418"/>
              <a:ext cx="864" cy="528"/>
            </a:xfrm>
            <a:prstGeom prst="line">
              <a:avLst/>
            </a:prstGeom>
            <a:noFill/>
            <a:ln w="9525">
              <a:solidFill>
                <a:schemeClr val="tx1"/>
              </a:solidFill>
              <a:round/>
              <a:headEnd/>
              <a:tailEnd/>
            </a:ln>
            <a:effectLst/>
          </p:spPr>
          <p:txBody>
            <a:bodyPr wrap="none" anchor="ctr"/>
            <a:lstStyle/>
            <a:p>
              <a:endParaRPr lang="en-US"/>
            </a:p>
          </p:txBody>
        </p:sp>
        <p:sp>
          <p:nvSpPr>
            <p:cNvPr id="573452" name="Oval 12"/>
            <p:cNvSpPr>
              <a:spLocks noChangeArrowheads="1"/>
            </p:cNvSpPr>
            <p:nvPr/>
          </p:nvSpPr>
          <p:spPr bwMode="auto">
            <a:xfrm>
              <a:off x="1056" y="2064"/>
              <a:ext cx="288" cy="288"/>
            </a:xfrm>
            <a:prstGeom prst="ellipse">
              <a:avLst/>
            </a:prstGeom>
            <a:solidFill>
              <a:srgbClr val="CCFFCC"/>
            </a:solidFill>
            <a:ln w="9525">
              <a:solidFill>
                <a:schemeClr val="tx1"/>
              </a:solidFill>
              <a:round/>
              <a:headEnd/>
              <a:tailEnd/>
            </a:ln>
            <a:effectLst/>
          </p:spPr>
          <p:txBody>
            <a:bodyPr wrap="none" anchor="ctr"/>
            <a:lstStyle/>
            <a:p>
              <a:pPr algn="ctr" eaLnBrk="0" hangingPunct="0"/>
              <a:r>
                <a:rPr lang="en-US" sz="2800"/>
                <a:t>B</a:t>
              </a:r>
              <a:endParaRPr lang="en-US" sz="2800" b="1">
                <a:latin typeface="Times New Roman" pitchFamily="18" charset="0"/>
              </a:endParaRPr>
            </a:p>
          </p:txBody>
        </p:sp>
        <p:sp>
          <p:nvSpPr>
            <p:cNvPr id="573453" name="Oval 13"/>
            <p:cNvSpPr>
              <a:spLocks noChangeArrowheads="1"/>
            </p:cNvSpPr>
            <p:nvPr/>
          </p:nvSpPr>
          <p:spPr bwMode="auto">
            <a:xfrm>
              <a:off x="4512" y="2928"/>
              <a:ext cx="288" cy="288"/>
            </a:xfrm>
            <a:prstGeom prst="ellipse">
              <a:avLst/>
            </a:prstGeom>
            <a:solidFill>
              <a:srgbClr val="CCFFCC"/>
            </a:solidFill>
            <a:ln w="9525">
              <a:solidFill>
                <a:schemeClr val="tx1"/>
              </a:solidFill>
              <a:round/>
              <a:headEnd/>
              <a:tailEnd/>
            </a:ln>
            <a:effectLst/>
          </p:spPr>
          <p:txBody>
            <a:bodyPr wrap="none" anchor="ctr"/>
            <a:lstStyle/>
            <a:p>
              <a:pPr algn="ctr" eaLnBrk="0" hangingPunct="0"/>
              <a:r>
                <a:rPr lang="en-US" sz="2800"/>
                <a:t>B</a:t>
              </a:r>
              <a:endParaRPr lang="en-US" sz="2800" b="1">
                <a:latin typeface="Times New Roman" pitchFamily="18" charset="0"/>
              </a:endParaRPr>
            </a:p>
          </p:txBody>
        </p:sp>
        <p:sp>
          <p:nvSpPr>
            <p:cNvPr id="573454" name="Oval 14"/>
            <p:cNvSpPr>
              <a:spLocks noChangeArrowheads="1"/>
            </p:cNvSpPr>
            <p:nvPr/>
          </p:nvSpPr>
          <p:spPr bwMode="auto">
            <a:xfrm>
              <a:off x="2400" y="2064"/>
              <a:ext cx="288" cy="288"/>
            </a:xfrm>
            <a:prstGeom prst="ellipse">
              <a:avLst/>
            </a:prstGeom>
            <a:solidFill>
              <a:srgbClr val="FFCCFF"/>
            </a:solidFill>
            <a:ln w="9525">
              <a:solidFill>
                <a:schemeClr val="tx1"/>
              </a:solidFill>
              <a:round/>
              <a:headEnd/>
              <a:tailEnd/>
            </a:ln>
            <a:effectLst/>
          </p:spPr>
          <p:txBody>
            <a:bodyPr wrap="none" anchor="ctr"/>
            <a:lstStyle/>
            <a:p>
              <a:pPr algn="ctr" eaLnBrk="0" hangingPunct="0"/>
              <a:r>
                <a:rPr lang="en-US" sz="2800"/>
                <a:t>A</a:t>
              </a:r>
              <a:endParaRPr lang="en-US" sz="2800" b="1">
                <a:latin typeface="Times New Roman" pitchFamily="18" charset="0"/>
              </a:endParaRPr>
            </a:p>
          </p:txBody>
        </p:sp>
        <p:sp>
          <p:nvSpPr>
            <p:cNvPr id="573455" name="Oval 15"/>
            <p:cNvSpPr>
              <a:spLocks noChangeArrowheads="1"/>
            </p:cNvSpPr>
            <p:nvPr/>
          </p:nvSpPr>
          <p:spPr bwMode="auto">
            <a:xfrm>
              <a:off x="2736" y="2928"/>
              <a:ext cx="288" cy="288"/>
            </a:xfrm>
            <a:prstGeom prst="ellipse">
              <a:avLst/>
            </a:prstGeom>
            <a:solidFill>
              <a:srgbClr val="FFCCFF"/>
            </a:solidFill>
            <a:ln w="9525">
              <a:solidFill>
                <a:schemeClr val="tx1"/>
              </a:solidFill>
              <a:round/>
              <a:headEnd/>
              <a:tailEnd/>
            </a:ln>
            <a:effectLst/>
          </p:spPr>
          <p:txBody>
            <a:bodyPr wrap="none" anchor="ctr"/>
            <a:lstStyle/>
            <a:p>
              <a:pPr algn="ctr" eaLnBrk="0" hangingPunct="0"/>
              <a:r>
                <a:rPr lang="en-US" sz="2800"/>
                <a:t>A</a:t>
              </a:r>
              <a:endParaRPr lang="en-US" sz="2800" b="1">
                <a:latin typeface="Times New Roman" pitchFamily="18" charset="0"/>
              </a:endParaRPr>
            </a:p>
          </p:txBody>
        </p:sp>
        <p:sp>
          <p:nvSpPr>
            <p:cNvPr id="573456" name="Text Box 16"/>
            <p:cNvSpPr txBox="1">
              <a:spLocks noChangeArrowheads="1"/>
            </p:cNvSpPr>
            <p:nvPr/>
          </p:nvSpPr>
          <p:spPr bwMode="auto">
            <a:xfrm>
              <a:off x="1344" y="1440"/>
              <a:ext cx="490" cy="288"/>
            </a:xfrm>
            <a:prstGeom prst="rect">
              <a:avLst/>
            </a:prstGeom>
            <a:noFill/>
            <a:ln w="9525">
              <a:noFill/>
              <a:miter lim="800000"/>
              <a:headEnd/>
              <a:tailEnd/>
            </a:ln>
            <a:effectLst/>
          </p:spPr>
          <p:txBody>
            <a:bodyPr wrap="none">
              <a:spAutoFit/>
            </a:bodyPr>
            <a:lstStyle/>
            <a:p>
              <a:pPr eaLnBrk="0" hangingPunct="0"/>
              <a:r>
                <a:rPr lang="en-US" sz="2400"/>
                <a:t>dark</a:t>
              </a:r>
              <a:endParaRPr lang="en-US" sz="2400">
                <a:latin typeface="Times New Roman" pitchFamily="18" charset="0"/>
              </a:endParaRPr>
            </a:p>
          </p:txBody>
        </p:sp>
        <p:sp>
          <p:nvSpPr>
            <p:cNvPr id="573457" name="Text Box 17"/>
            <p:cNvSpPr txBox="1">
              <a:spLocks noChangeArrowheads="1"/>
            </p:cNvSpPr>
            <p:nvPr/>
          </p:nvSpPr>
          <p:spPr bwMode="auto">
            <a:xfrm>
              <a:off x="2112" y="1632"/>
              <a:ext cx="394" cy="288"/>
            </a:xfrm>
            <a:prstGeom prst="rect">
              <a:avLst/>
            </a:prstGeom>
            <a:noFill/>
            <a:ln w="9525">
              <a:noFill/>
              <a:miter lim="800000"/>
              <a:headEnd/>
              <a:tailEnd/>
            </a:ln>
            <a:effectLst/>
          </p:spPr>
          <p:txBody>
            <a:bodyPr wrap="none">
              <a:spAutoFit/>
            </a:bodyPr>
            <a:lstStyle/>
            <a:p>
              <a:pPr eaLnBrk="0" hangingPunct="0"/>
              <a:r>
                <a:rPr lang="en-US" sz="2400"/>
                <a:t>red</a:t>
              </a:r>
              <a:endParaRPr lang="en-US" sz="2400">
                <a:latin typeface="Times New Roman" pitchFamily="18" charset="0"/>
              </a:endParaRPr>
            </a:p>
          </p:txBody>
        </p:sp>
        <p:sp>
          <p:nvSpPr>
            <p:cNvPr id="573458" name="Text Box 18"/>
            <p:cNvSpPr txBox="1">
              <a:spLocks noChangeArrowheads="1"/>
            </p:cNvSpPr>
            <p:nvPr/>
          </p:nvSpPr>
          <p:spPr bwMode="auto">
            <a:xfrm>
              <a:off x="3312" y="1488"/>
              <a:ext cx="587" cy="288"/>
            </a:xfrm>
            <a:prstGeom prst="rect">
              <a:avLst/>
            </a:prstGeom>
            <a:noFill/>
            <a:ln w="9525">
              <a:noFill/>
              <a:miter lim="800000"/>
              <a:headEnd/>
              <a:tailEnd/>
            </a:ln>
            <a:effectLst/>
          </p:spPr>
          <p:txBody>
            <a:bodyPr wrap="none">
              <a:spAutoFit/>
            </a:bodyPr>
            <a:lstStyle/>
            <a:p>
              <a:pPr eaLnBrk="0" hangingPunct="0"/>
              <a:r>
                <a:rPr lang="en-US" sz="2400"/>
                <a:t>blond</a:t>
              </a:r>
            </a:p>
          </p:txBody>
        </p:sp>
        <p:sp>
          <p:nvSpPr>
            <p:cNvPr id="573459" name="Text Box 19"/>
            <p:cNvSpPr txBox="1">
              <a:spLocks noChangeArrowheads="1"/>
            </p:cNvSpPr>
            <p:nvPr/>
          </p:nvSpPr>
          <p:spPr bwMode="auto">
            <a:xfrm>
              <a:off x="2832" y="2448"/>
              <a:ext cx="480" cy="288"/>
            </a:xfrm>
            <a:prstGeom prst="rect">
              <a:avLst/>
            </a:prstGeom>
            <a:noFill/>
            <a:ln w="9525">
              <a:noFill/>
              <a:miter lim="800000"/>
              <a:headEnd/>
              <a:tailEnd/>
            </a:ln>
            <a:effectLst/>
          </p:spPr>
          <p:txBody>
            <a:bodyPr wrap="none">
              <a:spAutoFit/>
            </a:bodyPr>
            <a:lstStyle/>
            <a:p>
              <a:pPr eaLnBrk="0" hangingPunct="0"/>
              <a:r>
                <a:rPr lang="en-US" sz="2400"/>
                <a:t>blue</a:t>
              </a:r>
              <a:endParaRPr lang="en-US" sz="2400">
                <a:latin typeface="Times New Roman" pitchFamily="18" charset="0"/>
              </a:endParaRPr>
            </a:p>
          </p:txBody>
        </p:sp>
        <p:sp>
          <p:nvSpPr>
            <p:cNvPr id="573460" name="Text Box 20"/>
            <p:cNvSpPr txBox="1">
              <a:spLocks noChangeArrowheads="1"/>
            </p:cNvSpPr>
            <p:nvPr/>
          </p:nvSpPr>
          <p:spPr bwMode="auto">
            <a:xfrm>
              <a:off x="4320" y="2448"/>
              <a:ext cx="640" cy="288"/>
            </a:xfrm>
            <a:prstGeom prst="rect">
              <a:avLst/>
            </a:prstGeom>
            <a:noFill/>
            <a:ln w="9525">
              <a:noFill/>
              <a:miter lim="800000"/>
              <a:headEnd/>
              <a:tailEnd/>
            </a:ln>
            <a:effectLst/>
          </p:spPr>
          <p:txBody>
            <a:bodyPr wrap="none">
              <a:spAutoFit/>
            </a:bodyPr>
            <a:lstStyle/>
            <a:p>
              <a:pPr eaLnBrk="0" hangingPunct="0"/>
              <a:r>
                <a:rPr lang="en-US" sz="2400"/>
                <a:t>brown</a:t>
              </a:r>
              <a:endParaRPr lang="en-US" sz="2400">
                <a:latin typeface="Times New Roman" pitchFamily="18" charset="0"/>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p:txBody>
          <a:bodyPr/>
          <a:lstStyle/>
          <a:p>
            <a:r>
              <a:rPr lang="en-US"/>
              <a:t>Rule Induction</a:t>
            </a:r>
          </a:p>
        </p:txBody>
      </p:sp>
      <p:pic>
        <p:nvPicPr>
          <p:cNvPr id="576520" name="Picture 8"/>
          <p:cNvPicPr>
            <a:picLocks noGrp="1" noChangeAspect="1" noChangeArrowheads="1"/>
          </p:cNvPicPr>
          <p:nvPr>
            <p:ph idx="1"/>
          </p:nvPr>
        </p:nvPicPr>
        <p:blipFill>
          <a:blip r:embed="rId2" cstate="print"/>
          <a:srcRect/>
          <a:stretch>
            <a:fillRect/>
          </a:stretch>
        </p:blipFill>
        <p:spPr>
          <a:xfrm>
            <a:off x="7239000" y="304800"/>
            <a:ext cx="1524000" cy="963613"/>
          </a:xfrm>
          <a:noFill/>
          <a:ln/>
        </p:spPr>
      </p:pic>
      <p:sp>
        <p:nvSpPr>
          <p:cNvPr id="7" name="Slide Number Placeholder 5"/>
          <p:cNvSpPr>
            <a:spLocks noGrp="1"/>
          </p:cNvSpPr>
          <p:nvPr>
            <p:ph type="sldNum" sz="quarter" idx="12"/>
          </p:nvPr>
        </p:nvSpPr>
        <p:spPr/>
        <p:txBody>
          <a:bodyPr/>
          <a:lstStyle/>
          <a:p>
            <a:fld id="{31D30865-159D-46FA-A393-42A048A90AF0}" type="slidenum">
              <a:rPr lang="en-US" altLang="en-US"/>
              <a:pPr/>
              <a:t>26</a:t>
            </a:fld>
            <a:endParaRPr lang="en-US" altLang="en-US"/>
          </a:p>
        </p:txBody>
      </p:sp>
      <p:sp>
        <p:nvSpPr>
          <p:cNvPr id="576519" name="Rectangle 7"/>
          <p:cNvSpPr>
            <a:spLocks noGrp="1" noChangeArrowheads="1"/>
          </p:cNvSpPr>
          <p:nvPr>
            <p:ph type="body" idx="4294967295"/>
          </p:nvPr>
        </p:nvSpPr>
        <p:spPr>
          <a:xfrm>
            <a:off x="685800" y="1719263"/>
            <a:ext cx="8458200" cy="4411662"/>
          </a:xfrm>
        </p:spPr>
        <p:txBody>
          <a:bodyPr/>
          <a:lstStyle/>
          <a:p>
            <a:pPr>
              <a:lnSpc>
                <a:spcPct val="90000"/>
              </a:lnSpc>
            </a:pPr>
            <a:r>
              <a:rPr lang="en-US" dirty="0"/>
              <a:t>Try to find rules of the form</a:t>
            </a:r>
          </a:p>
          <a:p>
            <a:pPr>
              <a:lnSpc>
                <a:spcPct val="90000"/>
              </a:lnSpc>
              <a:buClr>
                <a:schemeClr val="tx1"/>
              </a:buClr>
              <a:buFont typeface="Wingdings" pitchFamily="2" charset="2"/>
              <a:buNone/>
            </a:pPr>
            <a:r>
              <a:rPr lang="en-US" dirty="0"/>
              <a:t>		</a:t>
            </a:r>
            <a:r>
              <a:rPr lang="en-US" sz="2600" dirty="0"/>
              <a:t>IF &lt;left-hand-side&gt; THEN &lt;right-hand-side&gt;</a:t>
            </a:r>
          </a:p>
          <a:p>
            <a:pPr lvl="1">
              <a:lnSpc>
                <a:spcPct val="90000"/>
              </a:lnSpc>
            </a:pPr>
            <a:r>
              <a:rPr lang="en-US" sz="2200" dirty="0"/>
              <a:t>This is the reverse of a rule-based agent, where the rules are given and the agent must act.  Here the actions are given and we have to discover the rules!</a:t>
            </a:r>
            <a:endParaRPr lang="en-US" dirty="0"/>
          </a:p>
          <a:p>
            <a:pPr>
              <a:lnSpc>
                <a:spcPct val="90000"/>
              </a:lnSpc>
            </a:pPr>
            <a:r>
              <a:rPr lang="en-US" dirty="0"/>
              <a:t>Prevalence = probability that LHS and RHS occur together </a:t>
            </a:r>
            <a:r>
              <a:rPr lang="en-US" sz="2600" dirty="0"/>
              <a:t>(sometimes called “support factor,” “leverage” or “lift”)</a:t>
            </a:r>
            <a:endParaRPr lang="en-US" dirty="0"/>
          </a:p>
          <a:p>
            <a:pPr>
              <a:lnSpc>
                <a:spcPct val="90000"/>
              </a:lnSpc>
            </a:pPr>
            <a:r>
              <a:rPr lang="en-US" dirty="0"/>
              <a:t>Predictability = probability of RHS given LHS </a:t>
            </a:r>
            <a:r>
              <a:rPr lang="en-US" sz="2600" dirty="0"/>
              <a:t>(sometimes called “confidence” or “strength”)</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568C3685-AAD4-450D-8AE8-5688D3AC4A71}" type="slidenum">
              <a:rPr lang="en-US" altLang="en-US"/>
              <a:pPr/>
              <a:t>27</a:t>
            </a:fld>
            <a:endParaRPr lang="en-US" altLang="en-US"/>
          </a:p>
        </p:txBody>
      </p:sp>
      <p:sp>
        <p:nvSpPr>
          <p:cNvPr id="579588" name="Rectangle 4"/>
          <p:cNvSpPr>
            <a:spLocks noChangeArrowheads="1"/>
          </p:cNvSpPr>
          <p:nvPr/>
        </p:nvSpPr>
        <p:spPr bwMode="auto">
          <a:xfrm>
            <a:off x="685800" y="304800"/>
            <a:ext cx="7772400" cy="1143000"/>
          </a:xfrm>
          <a:prstGeom prst="rect">
            <a:avLst/>
          </a:prstGeom>
          <a:noFill/>
          <a:ln w="9525">
            <a:noFill/>
            <a:miter lim="800000"/>
            <a:headEnd/>
            <a:tailEnd/>
          </a:ln>
          <a:effectLst/>
        </p:spPr>
        <p:txBody>
          <a:bodyPr lIns="90488" tIns="44450" rIns="90488" bIns="44450" anchor="ctr"/>
          <a:lstStyle/>
          <a:p>
            <a:r>
              <a:rPr lang="en-US" sz="3500" b="1" dirty="0">
                <a:solidFill>
                  <a:schemeClr val="bg1"/>
                </a:solidFill>
              </a:rPr>
              <a:t>Association Rules from</a:t>
            </a:r>
            <a:br>
              <a:rPr lang="en-US" sz="3500" b="1" dirty="0">
                <a:solidFill>
                  <a:schemeClr val="bg1"/>
                </a:solidFill>
              </a:rPr>
            </a:br>
            <a:r>
              <a:rPr lang="en-US" sz="3500" b="1" dirty="0">
                <a:solidFill>
                  <a:schemeClr val="bg1"/>
                </a:solidFill>
              </a:rPr>
              <a:t>Market Basket Analysis</a:t>
            </a:r>
            <a:endParaRPr lang="en-US" sz="3900" b="1" dirty="0">
              <a:solidFill>
                <a:schemeClr val="bg1"/>
              </a:solidFill>
            </a:endParaRPr>
          </a:p>
        </p:txBody>
      </p:sp>
      <p:sp>
        <p:nvSpPr>
          <p:cNvPr id="579589" name="Rectangle 5"/>
          <p:cNvSpPr>
            <a:spLocks noChangeArrowheads="1"/>
          </p:cNvSpPr>
          <p:nvPr/>
        </p:nvSpPr>
        <p:spPr bwMode="auto">
          <a:xfrm>
            <a:off x="685800" y="1676400"/>
            <a:ext cx="7772400" cy="4343400"/>
          </a:xfrm>
          <a:prstGeom prst="rect">
            <a:avLst/>
          </a:prstGeom>
          <a:solidFill>
            <a:schemeClr val="bg2"/>
          </a:solidFill>
          <a:ln w="9525">
            <a:noFill/>
            <a:miter lim="800000"/>
            <a:headEnd/>
            <a:tailEnd/>
          </a:ln>
          <a:effectLst/>
        </p:spPr>
        <p:txBody>
          <a:bodyPr lIns="90488" tIns="44450" rIns="90488" bIns="44450"/>
          <a:lstStyle/>
          <a:p>
            <a:pPr marL="342900" indent="-342900">
              <a:spcBef>
                <a:spcPct val="20000"/>
              </a:spcBef>
              <a:buClr>
                <a:schemeClr val="tx2"/>
              </a:buClr>
              <a:buSzPct val="70000"/>
              <a:buFont typeface="Wingdings" pitchFamily="2" charset="2"/>
              <a:buChar char="l"/>
            </a:pPr>
            <a:r>
              <a:rPr lang="en-US" sz="2100" dirty="0">
                <a:solidFill>
                  <a:schemeClr val="accent2"/>
                </a:solidFill>
              </a:rPr>
              <a:t>&lt;Dairy-Milk-Refrigerated&gt; </a:t>
            </a:r>
            <a:r>
              <a:rPr lang="en-US" sz="2100" dirty="0">
                <a:solidFill>
                  <a:schemeClr val="accent2"/>
                </a:solidFill>
                <a:sym typeface="Symbol" pitchFamily="18" charset="2"/>
              </a:rPr>
              <a:t></a:t>
            </a:r>
            <a:r>
              <a:rPr lang="en-US" sz="2100" dirty="0">
                <a:solidFill>
                  <a:schemeClr val="accent2"/>
                </a:solidFill>
              </a:rPr>
              <a:t> &lt;Soft Drinks Carbonated&gt;</a:t>
            </a:r>
          </a:p>
          <a:p>
            <a:pPr marL="742950" lvl="1" indent="-285750">
              <a:spcBef>
                <a:spcPct val="20000"/>
              </a:spcBef>
              <a:buClr>
                <a:schemeClr val="accent2"/>
              </a:buClr>
              <a:buSzPct val="70000"/>
              <a:buFont typeface="Wingdings" pitchFamily="2" charset="2"/>
              <a:buChar char="l"/>
            </a:pPr>
            <a:r>
              <a:rPr lang="en-US" sz="2200" dirty="0"/>
              <a:t>prevalence = 4.99%, predictability = 22.89%</a:t>
            </a:r>
          </a:p>
          <a:p>
            <a:pPr marL="342900" indent="-342900">
              <a:spcBef>
                <a:spcPct val="40000"/>
              </a:spcBef>
              <a:buClr>
                <a:schemeClr val="tx2"/>
              </a:buClr>
              <a:buSzPct val="70000"/>
              <a:buFont typeface="Wingdings" pitchFamily="2" charset="2"/>
              <a:buChar char="l"/>
            </a:pPr>
            <a:r>
              <a:rPr lang="en-US" sz="2100" dirty="0">
                <a:solidFill>
                  <a:schemeClr val="accent2"/>
                </a:solidFill>
              </a:rPr>
              <a:t>&lt;Dry Dinners - Pasta&gt; </a:t>
            </a:r>
            <a:r>
              <a:rPr lang="en-US" sz="2100" dirty="0">
                <a:solidFill>
                  <a:schemeClr val="accent2"/>
                </a:solidFill>
                <a:sym typeface="Symbol" pitchFamily="18" charset="2"/>
              </a:rPr>
              <a:t></a:t>
            </a:r>
            <a:r>
              <a:rPr lang="en-US" sz="2100" dirty="0">
                <a:solidFill>
                  <a:schemeClr val="accent2"/>
                </a:solidFill>
              </a:rPr>
              <a:t> &lt;Soup-Canned&gt;</a:t>
            </a:r>
          </a:p>
          <a:p>
            <a:pPr marL="742950" lvl="1" indent="-285750">
              <a:spcBef>
                <a:spcPct val="20000"/>
              </a:spcBef>
              <a:buClr>
                <a:schemeClr val="accent2"/>
              </a:buClr>
              <a:buSzPct val="70000"/>
              <a:buFont typeface="Wingdings" pitchFamily="2" charset="2"/>
              <a:buChar char="l"/>
            </a:pPr>
            <a:r>
              <a:rPr lang="en-US" sz="2200" dirty="0"/>
              <a:t>prevalence = 0.94%, predictability = 28.14%</a:t>
            </a:r>
          </a:p>
          <a:p>
            <a:pPr marL="342900" indent="-342900">
              <a:spcBef>
                <a:spcPct val="40000"/>
              </a:spcBef>
              <a:buClr>
                <a:schemeClr val="tx2"/>
              </a:buClr>
              <a:buSzPct val="70000"/>
              <a:buFont typeface="Wingdings" pitchFamily="2" charset="2"/>
              <a:buChar char="l"/>
            </a:pPr>
            <a:r>
              <a:rPr lang="en-US" sz="2100" dirty="0">
                <a:solidFill>
                  <a:schemeClr val="accent2"/>
                </a:solidFill>
              </a:rPr>
              <a:t>&lt;Dry Dinners - Pasta&gt; </a:t>
            </a:r>
            <a:r>
              <a:rPr lang="en-US" sz="2100" dirty="0">
                <a:solidFill>
                  <a:schemeClr val="accent2"/>
                </a:solidFill>
                <a:sym typeface="Symbol" pitchFamily="18" charset="2"/>
              </a:rPr>
              <a:t></a:t>
            </a:r>
            <a:r>
              <a:rPr lang="en-US" sz="2100" dirty="0">
                <a:solidFill>
                  <a:schemeClr val="accent2"/>
                </a:solidFill>
              </a:rPr>
              <a:t> &lt;Cereal - Ready to Eat&gt;</a:t>
            </a:r>
            <a:endParaRPr lang="en-US" sz="2100" dirty="0"/>
          </a:p>
          <a:p>
            <a:pPr marL="742950" lvl="1" indent="-285750">
              <a:spcBef>
                <a:spcPct val="20000"/>
              </a:spcBef>
              <a:buClr>
                <a:schemeClr val="accent2"/>
              </a:buClr>
              <a:buSzPct val="70000"/>
              <a:buFont typeface="Wingdings" pitchFamily="2" charset="2"/>
              <a:buChar char="l"/>
            </a:pPr>
            <a:r>
              <a:rPr lang="en-US" sz="2200" dirty="0"/>
              <a:t>prevalence = 1.36%, predictability = 41.02%</a:t>
            </a:r>
          </a:p>
          <a:p>
            <a:pPr marL="342900" indent="-342900">
              <a:spcBef>
                <a:spcPct val="40000"/>
              </a:spcBef>
              <a:buClr>
                <a:schemeClr val="tx2"/>
              </a:buClr>
              <a:buSzPct val="70000"/>
              <a:buFont typeface="Wingdings" pitchFamily="2" charset="2"/>
              <a:buChar char="l"/>
            </a:pPr>
            <a:r>
              <a:rPr lang="en-US" sz="2100" dirty="0">
                <a:solidFill>
                  <a:schemeClr val="accent2"/>
                </a:solidFill>
              </a:rPr>
              <a:t>&lt;Cheese Slices &gt; </a:t>
            </a:r>
            <a:r>
              <a:rPr lang="en-US" sz="2100" dirty="0">
                <a:solidFill>
                  <a:schemeClr val="accent2"/>
                </a:solidFill>
                <a:sym typeface="Symbol" pitchFamily="18" charset="2"/>
              </a:rPr>
              <a:t></a:t>
            </a:r>
            <a:r>
              <a:rPr lang="en-US" sz="2100" dirty="0">
                <a:solidFill>
                  <a:schemeClr val="accent2"/>
                </a:solidFill>
              </a:rPr>
              <a:t> &lt;Cereal - Ready to Eat&gt;</a:t>
            </a:r>
            <a:endParaRPr lang="en-US" sz="2100" dirty="0"/>
          </a:p>
          <a:p>
            <a:pPr marL="742950" lvl="1" indent="-285750">
              <a:spcBef>
                <a:spcPct val="20000"/>
              </a:spcBef>
              <a:buClr>
                <a:schemeClr val="accent2"/>
              </a:buClr>
              <a:buSzPct val="70000"/>
              <a:buFont typeface="Wingdings" pitchFamily="2" charset="2"/>
              <a:buChar char="l"/>
            </a:pPr>
            <a:r>
              <a:rPr lang="en-US" sz="2200" dirty="0"/>
              <a:t>prevalence = 1.16%, predictability = 38.01%</a:t>
            </a:r>
            <a:endParaRPr lang="en-US" sz="2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EF44DF06-2AF0-40A9-8205-5F41C3917A7E}" type="slidenum">
              <a:rPr lang="en-US" altLang="en-US"/>
              <a:pPr/>
              <a:t>28</a:t>
            </a:fld>
            <a:endParaRPr lang="en-US" altLang="en-US"/>
          </a:p>
        </p:txBody>
      </p:sp>
      <p:sp>
        <p:nvSpPr>
          <p:cNvPr id="580612" name="Rectangle 4"/>
          <p:cNvSpPr>
            <a:spLocks noChangeArrowheads="1"/>
          </p:cNvSpPr>
          <p:nvPr/>
        </p:nvSpPr>
        <p:spPr bwMode="auto">
          <a:xfrm>
            <a:off x="685800" y="304800"/>
            <a:ext cx="7772400" cy="1143000"/>
          </a:xfrm>
          <a:prstGeom prst="rect">
            <a:avLst/>
          </a:prstGeom>
          <a:noFill/>
          <a:ln w="9525">
            <a:noFill/>
            <a:miter lim="800000"/>
            <a:headEnd/>
            <a:tailEnd/>
          </a:ln>
          <a:effectLst/>
        </p:spPr>
        <p:txBody>
          <a:bodyPr lIns="90488" tIns="44450" rIns="90488" bIns="44450" anchor="ctr"/>
          <a:lstStyle/>
          <a:p>
            <a:r>
              <a:rPr lang="en-US" sz="3900" b="1" dirty="0">
                <a:solidFill>
                  <a:schemeClr val="bg1"/>
                </a:solidFill>
              </a:rPr>
              <a:t>Use of Rule Associations</a:t>
            </a:r>
            <a:endParaRPr lang="en-US" sz="3500" b="1" dirty="0">
              <a:solidFill>
                <a:schemeClr val="bg1"/>
              </a:solidFill>
            </a:endParaRPr>
          </a:p>
        </p:txBody>
      </p:sp>
      <p:sp>
        <p:nvSpPr>
          <p:cNvPr id="580613" name="Rectangle 5"/>
          <p:cNvSpPr>
            <a:spLocks noChangeArrowheads="1"/>
          </p:cNvSpPr>
          <p:nvPr/>
        </p:nvSpPr>
        <p:spPr bwMode="auto">
          <a:xfrm>
            <a:off x="609600" y="1524000"/>
            <a:ext cx="7772400" cy="43434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2"/>
              </a:buClr>
              <a:buSzPct val="70000"/>
              <a:buFont typeface="Wingdings" pitchFamily="2" charset="2"/>
              <a:buChar char="l"/>
            </a:pPr>
            <a:r>
              <a:rPr lang="en-US" sz="2600"/>
              <a:t>Coupons, discounts</a:t>
            </a:r>
          </a:p>
          <a:p>
            <a:pPr marL="742950" lvl="1" indent="-285750">
              <a:spcBef>
                <a:spcPct val="20000"/>
              </a:spcBef>
              <a:buClr>
                <a:schemeClr val="accent2"/>
              </a:buClr>
              <a:buSzPct val="70000"/>
              <a:buFont typeface="Wingdings" pitchFamily="2" charset="2"/>
              <a:buChar char="l"/>
            </a:pPr>
            <a:r>
              <a:rPr lang="en-US" sz="2200"/>
              <a:t>Don’t give discounts on 2 items that are frequently bought together.  Use the discount on 1 to “pull” the other</a:t>
            </a:r>
          </a:p>
          <a:p>
            <a:pPr marL="342900" indent="-342900">
              <a:spcBef>
                <a:spcPct val="20000"/>
              </a:spcBef>
              <a:buClr>
                <a:schemeClr val="tx2"/>
              </a:buClr>
              <a:buSzPct val="70000"/>
              <a:buFont typeface="Wingdings" pitchFamily="2" charset="2"/>
              <a:buChar char="l"/>
            </a:pPr>
            <a:r>
              <a:rPr lang="en-US" sz="2600"/>
              <a:t>Product placement</a:t>
            </a:r>
          </a:p>
          <a:p>
            <a:pPr marL="742950" lvl="1" indent="-285750">
              <a:spcBef>
                <a:spcPct val="20000"/>
              </a:spcBef>
              <a:buClr>
                <a:schemeClr val="accent2"/>
              </a:buClr>
              <a:buSzPct val="70000"/>
              <a:buFont typeface="Wingdings" pitchFamily="2" charset="2"/>
              <a:buChar char="l"/>
            </a:pPr>
            <a:r>
              <a:rPr lang="en-US" sz="2200"/>
              <a:t>Offer correlated products to the customer at the same time.  Increases sales</a:t>
            </a:r>
          </a:p>
          <a:p>
            <a:pPr marL="342900" indent="-342900">
              <a:spcBef>
                <a:spcPct val="20000"/>
              </a:spcBef>
              <a:buClr>
                <a:schemeClr val="tx2"/>
              </a:buClr>
              <a:buSzPct val="70000"/>
              <a:buFont typeface="Wingdings" pitchFamily="2" charset="2"/>
              <a:buChar char="l"/>
            </a:pPr>
            <a:r>
              <a:rPr lang="en-US" sz="2600"/>
              <a:t>Timing of cross-marketing</a:t>
            </a:r>
          </a:p>
          <a:p>
            <a:pPr marL="742950" lvl="1" indent="-285750">
              <a:spcBef>
                <a:spcPct val="20000"/>
              </a:spcBef>
              <a:buClr>
                <a:schemeClr val="accent2"/>
              </a:buClr>
              <a:buSzPct val="70000"/>
              <a:buFont typeface="Wingdings" pitchFamily="2" charset="2"/>
              <a:buChar char="l"/>
            </a:pPr>
            <a:r>
              <a:rPr lang="en-US" sz="2200"/>
              <a:t>Send camcorder offer to VCR purchasers 2-3 months after VCR purchase</a:t>
            </a:r>
          </a:p>
          <a:p>
            <a:pPr marL="342900" indent="-342900">
              <a:spcBef>
                <a:spcPct val="20000"/>
              </a:spcBef>
              <a:buClr>
                <a:schemeClr val="tx2"/>
              </a:buClr>
              <a:buSzPct val="70000"/>
              <a:buFont typeface="Wingdings" pitchFamily="2" charset="2"/>
              <a:buChar char="l"/>
            </a:pPr>
            <a:r>
              <a:rPr lang="en-US" sz="2600"/>
              <a:t>Discovery of patterns</a:t>
            </a:r>
          </a:p>
          <a:p>
            <a:pPr marL="742950" lvl="1" indent="-285750">
              <a:spcBef>
                <a:spcPct val="20000"/>
              </a:spcBef>
              <a:buClr>
                <a:schemeClr val="accent2"/>
              </a:buClr>
              <a:buSzPct val="70000"/>
              <a:buFont typeface="Wingdings" pitchFamily="2" charset="2"/>
              <a:buChar char="l"/>
            </a:pPr>
            <a:r>
              <a:rPr lang="en-US" sz="2200"/>
              <a:t>People who bought X, Y and Z (but not any pair) bought W over half the time</a:t>
            </a:r>
            <a:endParaRPr lang="en-US" sz="2200" b="1"/>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p:txBody>
          <a:bodyPr/>
          <a:lstStyle/>
          <a:p>
            <a:r>
              <a:rPr lang="en-US"/>
              <a:t>Clustering</a:t>
            </a:r>
          </a:p>
        </p:txBody>
      </p:sp>
      <p:pic>
        <p:nvPicPr>
          <p:cNvPr id="574472" name="Picture 8"/>
          <p:cNvPicPr>
            <a:picLocks noGrp="1" noChangeAspect="1" noChangeArrowheads="1"/>
          </p:cNvPicPr>
          <p:nvPr>
            <p:ph idx="1"/>
          </p:nvPr>
        </p:nvPicPr>
        <p:blipFill>
          <a:blip r:embed="rId2" cstate="print"/>
          <a:srcRect/>
          <a:stretch>
            <a:fillRect/>
          </a:stretch>
        </p:blipFill>
        <p:spPr>
          <a:xfrm>
            <a:off x="7467600" y="304800"/>
            <a:ext cx="1447800" cy="1114425"/>
          </a:xfrm>
          <a:noFill/>
          <a:ln/>
        </p:spPr>
      </p:pic>
      <p:sp>
        <p:nvSpPr>
          <p:cNvPr id="7" name="Slide Number Placeholder 5"/>
          <p:cNvSpPr>
            <a:spLocks noGrp="1"/>
          </p:cNvSpPr>
          <p:nvPr>
            <p:ph type="sldNum" sz="quarter" idx="12"/>
          </p:nvPr>
        </p:nvSpPr>
        <p:spPr/>
        <p:txBody>
          <a:bodyPr/>
          <a:lstStyle/>
          <a:p>
            <a:fld id="{5AF2246C-55DA-402F-9D5C-03AF6CF2293A}" type="slidenum">
              <a:rPr lang="en-US" altLang="en-US"/>
              <a:pPr/>
              <a:t>29</a:t>
            </a:fld>
            <a:endParaRPr lang="en-US" altLang="en-US"/>
          </a:p>
        </p:txBody>
      </p:sp>
      <p:sp>
        <p:nvSpPr>
          <p:cNvPr id="574467" name="Rectangle 3"/>
          <p:cNvSpPr>
            <a:spLocks noGrp="1" noChangeArrowheads="1"/>
          </p:cNvSpPr>
          <p:nvPr>
            <p:ph type="body" idx="4294967295"/>
          </p:nvPr>
        </p:nvSpPr>
        <p:spPr>
          <a:xfrm>
            <a:off x="0" y="1719263"/>
            <a:ext cx="8229600" cy="4411662"/>
          </a:xfrm>
        </p:spPr>
        <p:txBody>
          <a:bodyPr/>
          <a:lstStyle/>
          <a:p>
            <a:r>
              <a:rPr lang="en-US"/>
              <a:t>The art of finding groups in data</a:t>
            </a:r>
          </a:p>
          <a:p>
            <a:r>
              <a:rPr lang="en-US"/>
              <a:t>Objective: gather items from a database into sets according to (unknown) common characteristics</a:t>
            </a:r>
          </a:p>
          <a:p>
            <a:r>
              <a:rPr lang="en-US"/>
              <a:t>Much more difficult than classification since the classes are not known in advance (no training)</a:t>
            </a:r>
          </a:p>
          <a:p>
            <a:r>
              <a:rPr lang="en-US"/>
              <a:t>Technique: unsupervised learning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Data Mining</a:t>
            </a:r>
          </a:p>
        </p:txBody>
      </p:sp>
      <p:sp>
        <p:nvSpPr>
          <p:cNvPr id="10243" name="Rectangle 3"/>
          <p:cNvSpPr>
            <a:spLocks noGrp="1" noChangeArrowheads="1"/>
          </p:cNvSpPr>
          <p:nvPr>
            <p:ph idx="1"/>
          </p:nvPr>
        </p:nvSpPr>
        <p:spPr/>
        <p:txBody>
          <a:bodyPr/>
          <a:lstStyle/>
          <a:p>
            <a:pPr>
              <a:lnSpc>
                <a:spcPct val="90000"/>
              </a:lnSpc>
            </a:pPr>
            <a:r>
              <a:rPr lang="en-US" sz="2100"/>
              <a:t>The non-trivial extraction of novel, implicit, and actionable knowledge from large datasets.</a:t>
            </a:r>
          </a:p>
          <a:p>
            <a:pPr lvl="1">
              <a:lnSpc>
                <a:spcPct val="90000"/>
              </a:lnSpc>
            </a:pPr>
            <a:r>
              <a:rPr lang="en-US" sz="2000"/>
              <a:t>Extremely large datasets</a:t>
            </a:r>
          </a:p>
          <a:p>
            <a:pPr lvl="1">
              <a:lnSpc>
                <a:spcPct val="90000"/>
              </a:lnSpc>
            </a:pPr>
            <a:r>
              <a:rPr lang="en-US" sz="2000"/>
              <a:t>Discovery of the non-obvious</a:t>
            </a:r>
          </a:p>
          <a:p>
            <a:pPr lvl="1">
              <a:lnSpc>
                <a:spcPct val="90000"/>
              </a:lnSpc>
            </a:pPr>
            <a:r>
              <a:rPr lang="en-US" sz="2000"/>
              <a:t>Useful knowledge that can improve processes</a:t>
            </a:r>
          </a:p>
          <a:p>
            <a:pPr lvl="1">
              <a:lnSpc>
                <a:spcPct val="90000"/>
              </a:lnSpc>
            </a:pPr>
            <a:r>
              <a:rPr lang="en-US" sz="2000"/>
              <a:t>Can not be done manually</a:t>
            </a:r>
          </a:p>
          <a:p>
            <a:pPr>
              <a:lnSpc>
                <a:spcPct val="90000"/>
              </a:lnSpc>
            </a:pPr>
            <a:r>
              <a:rPr lang="en-US" sz="2100"/>
              <a:t>Technology to enable data exploration, data analysis, and data visualization of very large databases at a high level of abstraction, </a:t>
            </a:r>
            <a:r>
              <a:rPr lang="en-US" sz="2100">
                <a:solidFill>
                  <a:schemeClr val="accent1"/>
                </a:solidFill>
              </a:rPr>
              <a:t>without a specific hypothesis in mind</a:t>
            </a:r>
            <a:r>
              <a:rPr lang="en-US" sz="2100"/>
              <a:t>.</a:t>
            </a:r>
          </a:p>
          <a:p>
            <a:pPr>
              <a:lnSpc>
                <a:spcPct val="90000"/>
              </a:lnSpc>
            </a:pPr>
            <a:r>
              <a:rPr lang="en-US" sz="2100"/>
              <a:t>Sophisticated data search capability that uses statistical algorithms to discover patterns and correlations in data.</a:t>
            </a:r>
          </a:p>
        </p:txBody>
      </p:sp>
      <p:sp>
        <p:nvSpPr>
          <p:cNvPr id="6" name="Slide Number Placeholder 5"/>
          <p:cNvSpPr>
            <a:spLocks noGrp="1"/>
          </p:cNvSpPr>
          <p:nvPr>
            <p:ph type="sldNum" sz="quarter" idx="12"/>
          </p:nvPr>
        </p:nvSpPr>
        <p:spPr/>
        <p:txBody>
          <a:bodyPr/>
          <a:lstStyle/>
          <a:p>
            <a:fld id="{21138C0B-AA5D-4C53-8506-9BED2C27D7B0}" type="slidenum">
              <a:rPr lang="en-US" altLang="en-US"/>
              <a:pPr/>
              <a:t>3</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checkerboard(across)">
                                      <p:cBhvr>
                                        <p:cTn id="7" dur="500"/>
                                        <p:tgtEl>
                                          <p:spTgt spid="1024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checkerboard(across)">
                                      <p:cBhvr>
                                        <p:cTn id="10" dur="500"/>
                                        <p:tgtEl>
                                          <p:spTgt spid="1024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Effect transition="in" filter="checkerboard(across)">
                                      <p:cBhvr>
                                        <p:cTn id="13" dur="500"/>
                                        <p:tgtEl>
                                          <p:spTgt spid="1024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0243">
                                            <p:txEl>
                                              <p:pRg st="3" end="3"/>
                                            </p:txEl>
                                          </p:spTgt>
                                        </p:tgtEl>
                                        <p:attrNameLst>
                                          <p:attrName>style.visibility</p:attrName>
                                        </p:attrNameLst>
                                      </p:cBhvr>
                                      <p:to>
                                        <p:strVal val="visible"/>
                                      </p:to>
                                    </p:set>
                                    <p:animEffect transition="in" filter="checkerboard(across)">
                                      <p:cBhvr>
                                        <p:cTn id="16" dur="500"/>
                                        <p:tgtEl>
                                          <p:spTgt spid="1024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Effect transition="in" filter="checkerboard(across)">
                                      <p:cBhvr>
                                        <p:cTn id="19" dur="500"/>
                                        <p:tgtEl>
                                          <p:spTgt spid="1024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0243">
                                            <p:txEl>
                                              <p:pRg st="5" end="5"/>
                                            </p:txEl>
                                          </p:spTgt>
                                        </p:tgtEl>
                                        <p:attrNameLst>
                                          <p:attrName>style.visibility</p:attrName>
                                        </p:attrNameLst>
                                      </p:cBhvr>
                                      <p:to>
                                        <p:strVal val="visible"/>
                                      </p:to>
                                    </p:set>
                                    <p:animEffect transition="in" filter="checkerboard(across)">
                                      <p:cBhvr>
                                        <p:cTn id="24" dur="500"/>
                                        <p:tgtEl>
                                          <p:spTgt spid="1024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0243">
                                            <p:txEl>
                                              <p:pRg st="6" end="6"/>
                                            </p:txEl>
                                          </p:spTgt>
                                        </p:tgtEl>
                                        <p:attrNameLst>
                                          <p:attrName>style.visibility</p:attrName>
                                        </p:attrNameLst>
                                      </p:cBhvr>
                                      <p:to>
                                        <p:strVal val="visible"/>
                                      </p:to>
                                    </p:set>
                                    <p:animEffect transition="in" filter="checkerboard(across)">
                                      <p:cBhvr>
                                        <p:cTn id="29" dur="5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ctrTitle"/>
          </p:nvPr>
        </p:nvSpPr>
        <p:spPr>
          <a:xfrm>
            <a:off x="422030" y="1371600"/>
            <a:ext cx="2930770" cy="914400"/>
          </a:xfrm>
        </p:spPr>
        <p:txBody>
          <a:bodyPr/>
          <a:lstStyle/>
          <a:p>
            <a:pPr algn="l"/>
            <a:r>
              <a:rPr lang="en-US" dirty="0"/>
              <a:t>Thanks</a:t>
            </a:r>
          </a:p>
        </p:txBody>
      </p:sp>
      <p:sp>
        <p:nvSpPr>
          <p:cNvPr id="5" name="Rectangle 2"/>
          <p:cNvSpPr txBox="1">
            <a:spLocks noChangeArrowheads="1"/>
          </p:cNvSpPr>
          <p:nvPr/>
        </p:nvSpPr>
        <p:spPr>
          <a:xfrm>
            <a:off x="3200400" y="3276600"/>
            <a:ext cx="1905000" cy="9144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all"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rPr>
              <a:t>Q&amp;A</a:t>
            </a:r>
            <a:endParaRPr kumimoji="0" lang="en-US" sz="4800" b="1" i="0" u="none" strike="noStrike" kern="1200" cap="all"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Data Mining (cont.)</a:t>
            </a:r>
          </a:p>
        </p:txBody>
      </p:sp>
      <p:pic>
        <p:nvPicPr>
          <p:cNvPr id="11270" name="Picture 6"/>
          <p:cNvPicPr>
            <a:picLocks noGrp="1" noChangeAspect="1" noChangeArrowheads="1"/>
          </p:cNvPicPr>
          <p:nvPr>
            <p:ph idx="1"/>
          </p:nvPr>
        </p:nvPicPr>
        <p:blipFill>
          <a:blip r:embed="rId3" cstate="print"/>
          <a:srcRect/>
          <a:stretch>
            <a:fillRect/>
          </a:stretch>
        </p:blipFill>
        <p:spPr>
          <a:xfrm>
            <a:off x="1676400" y="1600200"/>
            <a:ext cx="5867400" cy="4364038"/>
          </a:xfrm>
          <a:noFill/>
          <a:ln/>
        </p:spPr>
      </p:pic>
      <p:sp>
        <p:nvSpPr>
          <p:cNvPr id="6" name="Slide Number Placeholder 5"/>
          <p:cNvSpPr>
            <a:spLocks noGrp="1"/>
          </p:cNvSpPr>
          <p:nvPr>
            <p:ph type="sldNum" sz="quarter" idx="12"/>
          </p:nvPr>
        </p:nvSpPr>
        <p:spPr/>
        <p:txBody>
          <a:bodyPr/>
          <a:lstStyle/>
          <a:p>
            <a:fld id="{1DD92CDD-D44B-4F9B-BA43-D1DA22991FDE}" type="slidenum">
              <a:rPr lang="en-US" altLang="en-US"/>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Data Mining (cont.)</a:t>
            </a:r>
          </a:p>
        </p:txBody>
      </p:sp>
      <p:sp>
        <p:nvSpPr>
          <p:cNvPr id="12291" name="Rectangle 3"/>
          <p:cNvSpPr>
            <a:spLocks noGrp="1" noChangeArrowheads="1"/>
          </p:cNvSpPr>
          <p:nvPr>
            <p:ph idx="1"/>
          </p:nvPr>
        </p:nvSpPr>
        <p:spPr/>
        <p:txBody>
          <a:bodyPr/>
          <a:lstStyle/>
          <a:p>
            <a:r>
              <a:rPr lang="en-US" sz="2600"/>
              <a:t>Data Mining is a step of Knowledge Discovery in Databases (</a:t>
            </a:r>
            <a:r>
              <a:rPr lang="en-US" sz="2600">
                <a:solidFill>
                  <a:schemeClr val="tx2"/>
                </a:solidFill>
              </a:rPr>
              <a:t>KDD</a:t>
            </a:r>
            <a:r>
              <a:rPr lang="en-US" sz="2600"/>
              <a:t>) Process</a:t>
            </a:r>
          </a:p>
          <a:p>
            <a:pPr lvl="1"/>
            <a:r>
              <a:rPr lang="en-US" sz="2200"/>
              <a:t>Data Warehousing</a:t>
            </a:r>
          </a:p>
          <a:p>
            <a:pPr lvl="1"/>
            <a:r>
              <a:rPr lang="en-US" sz="2200"/>
              <a:t>Data Selection</a:t>
            </a:r>
          </a:p>
          <a:p>
            <a:pPr lvl="1"/>
            <a:r>
              <a:rPr lang="en-US" sz="2200"/>
              <a:t>Data Preprocessing</a:t>
            </a:r>
          </a:p>
          <a:p>
            <a:pPr lvl="1"/>
            <a:r>
              <a:rPr lang="en-US" sz="2200"/>
              <a:t>Data Transformation</a:t>
            </a:r>
          </a:p>
          <a:p>
            <a:pPr lvl="1"/>
            <a:r>
              <a:rPr lang="en-US" sz="2200">
                <a:solidFill>
                  <a:schemeClr val="accent1"/>
                </a:solidFill>
              </a:rPr>
              <a:t>Data Mining</a:t>
            </a:r>
          </a:p>
          <a:p>
            <a:pPr lvl="1"/>
            <a:r>
              <a:rPr lang="en-US" sz="2200"/>
              <a:t>Interpretation/Evaluation</a:t>
            </a:r>
          </a:p>
          <a:p>
            <a:r>
              <a:rPr lang="en-US" sz="2600"/>
              <a:t>Data Mining is sometimes referred to as KDD and DM and KDD tend to be used as synonyms</a:t>
            </a:r>
          </a:p>
        </p:txBody>
      </p:sp>
      <p:sp>
        <p:nvSpPr>
          <p:cNvPr id="6" name="Slide Number Placeholder 5"/>
          <p:cNvSpPr>
            <a:spLocks noGrp="1"/>
          </p:cNvSpPr>
          <p:nvPr>
            <p:ph type="sldNum" sz="quarter" idx="12"/>
          </p:nvPr>
        </p:nvSpPr>
        <p:spPr/>
        <p:txBody>
          <a:bodyPr/>
          <a:lstStyle/>
          <a:p>
            <a:fld id="{853B6309-F4D3-4605-A2C5-65749F1C68D9}" type="slidenum">
              <a:rPr lang="en-US" altLang="en-US"/>
              <a:pPr/>
              <a:t>5</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291">
                                            <p:txEl>
                                              <p:pRg st="7" end="7"/>
                                            </p:txEl>
                                          </p:spTgt>
                                        </p:tgtEl>
                                        <p:attrNameLst>
                                          <p:attrName>style.visibility</p:attrName>
                                        </p:attrNameLst>
                                      </p:cBhvr>
                                      <p:to>
                                        <p:strVal val="visible"/>
                                      </p:to>
                                    </p:set>
                                    <p:animEffect transition="in" filter="checkerboard(across)">
                                      <p:cBhvr>
                                        <p:cTn id="7" dur="500"/>
                                        <p:tgtEl>
                                          <p:spTgt spid="12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title"/>
          </p:nvPr>
        </p:nvSpPr>
        <p:spPr/>
        <p:txBody>
          <a:bodyPr/>
          <a:lstStyle/>
          <a:p>
            <a:r>
              <a:rPr lang="en-US"/>
              <a:t>Data Mining Evaluation</a:t>
            </a:r>
          </a:p>
        </p:txBody>
      </p:sp>
      <p:pic>
        <p:nvPicPr>
          <p:cNvPr id="15364" name="Picture 4"/>
          <p:cNvPicPr>
            <a:picLocks noGrp="1" noChangeAspect="1" noChangeArrowheads="1"/>
          </p:cNvPicPr>
          <p:nvPr>
            <p:ph idx="1"/>
          </p:nvPr>
        </p:nvPicPr>
        <p:blipFill>
          <a:blip r:embed="rId2" cstate="print"/>
          <a:srcRect/>
          <a:stretch>
            <a:fillRect/>
          </a:stretch>
        </p:blipFill>
        <p:spPr>
          <a:xfrm>
            <a:off x="533400" y="1752600"/>
            <a:ext cx="7924800" cy="4305300"/>
          </a:xfrm>
          <a:noFill/>
          <a:ln/>
        </p:spPr>
      </p:pic>
      <p:sp>
        <p:nvSpPr>
          <p:cNvPr id="6" name="Slide Number Placeholder 5"/>
          <p:cNvSpPr>
            <a:spLocks noGrp="1"/>
          </p:cNvSpPr>
          <p:nvPr>
            <p:ph type="sldNum" sz="quarter" idx="12"/>
          </p:nvPr>
        </p:nvSpPr>
        <p:spPr/>
        <p:txBody>
          <a:bodyPr/>
          <a:lstStyle/>
          <a:p>
            <a:fld id="{7A93AF3E-8ED7-4631-B730-01E41BFA90FC}" type="slidenum">
              <a:rPr lang="en-US" altLang="en-US"/>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p:txBody>
          <a:bodyPr/>
          <a:lstStyle/>
          <a:p>
            <a:r>
              <a:rPr lang="en-US"/>
              <a:t>Data Mining is Not …</a:t>
            </a:r>
          </a:p>
        </p:txBody>
      </p:sp>
      <p:sp>
        <p:nvSpPr>
          <p:cNvPr id="568323" name="Rectangle 3"/>
          <p:cNvSpPr>
            <a:spLocks noGrp="1" noChangeArrowheads="1"/>
          </p:cNvSpPr>
          <p:nvPr>
            <p:ph idx="1"/>
          </p:nvPr>
        </p:nvSpPr>
        <p:spPr/>
        <p:txBody>
          <a:bodyPr/>
          <a:lstStyle/>
          <a:p>
            <a:r>
              <a:rPr lang="en-US"/>
              <a:t>Data warehousing </a:t>
            </a:r>
          </a:p>
          <a:p>
            <a:r>
              <a:rPr lang="en-US"/>
              <a:t>SQL / Ad Hoc Queries / Reporting </a:t>
            </a:r>
          </a:p>
          <a:p>
            <a:r>
              <a:rPr lang="en-US"/>
              <a:t>Software Agents </a:t>
            </a:r>
          </a:p>
          <a:p>
            <a:r>
              <a:rPr lang="en-US"/>
              <a:t>Online Analytical Processing (OLAP) </a:t>
            </a:r>
          </a:p>
          <a:p>
            <a:r>
              <a:rPr lang="en-US"/>
              <a:t>Data Visualization</a:t>
            </a:r>
          </a:p>
        </p:txBody>
      </p:sp>
      <p:sp>
        <p:nvSpPr>
          <p:cNvPr id="6" name="Slide Number Placeholder 5"/>
          <p:cNvSpPr>
            <a:spLocks noGrp="1"/>
          </p:cNvSpPr>
          <p:nvPr>
            <p:ph type="sldNum" sz="quarter" idx="12"/>
          </p:nvPr>
        </p:nvSpPr>
        <p:spPr/>
        <p:txBody>
          <a:bodyPr/>
          <a:lstStyle/>
          <a:p>
            <a:fld id="{3FC377BF-7E0C-4F9D-A413-466A6E830B35}" type="slidenum">
              <a:rPr lang="en-US" altLang="en-US"/>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Data Mining Motivation</a:t>
            </a:r>
          </a:p>
        </p:txBody>
      </p:sp>
      <p:sp>
        <p:nvSpPr>
          <p:cNvPr id="17411" name="Rectangle 3"/>
          <p:cNvSpPr>
            <a:spLocks noGrp="1" noChangeArrowheads="1"/>
          </p:cNvSpPr>
          <p:nvPr>
            <p:ph idx="1"/>
          </p:nvPr>
        </p:nvSpPr>
        <p:spPr/>
        <p:txBody>
          <a:bodyPr>
            <a:normAutofit lnSpcReduction="10000"/>
          </a:bodyPr>
          <a:lstStyle/>
          <a:p>
            <a:r>
              <a:rPr lang="en-US" sz="2600" dirty="0"/>
              <a:t>Changes in the Business Environment</a:t>
            </a:r>
          </a:p>
          <a:p>
            <a:pPr lvl="1"/>
            <a:r>
              <a:rPr lang="en-US" sz="2200" dirty="0"/>
              <a:t>Customers becoming more demanding</a:t>
            </a:r>
          </a:p>
          <a:p>
            <a:pPr lvl="1"/>
            <a:r>
              <a:rPr lang="en-US" sz="2200" dirty="0"/>
              <a:t>Markets are saturated</a:t>
            </a:r>
          </a:p>
          <a:p>
            <a:r>
              <a:rPr lang="en-US" sz="2600" dirty="0"/>
              <a:t>Databases today are huge:</a:t>
            </a:r>
          </a:p>
          <a:p>
            <a:pPr lvl="1"/>
            <a:r>
              <a:rPr lang="en-US" sz="2200" dirty="0"/>
              <a:t>More than 1,000,000 entities/records/rows</a:t>
            </a:r>
          </a:p>
          <a:p>
            <a:pPr lvl="1"/>
            <a:r>
              <a:rPr lang="en-US" sz="2200" dirty="0"/>
              <a:t>From 10 to 10,000 fields/attributes/variables</a:t>
            </a:r>
          </a:p>
          <a:p>
            <a:pPr lvl="1"/>
            <a:r>
              <a:rPr lang="en-US" sz="2200" dirty="0"/>
              <a:t>Gigabytes and terabytes</a:t>
            </a:r>
          </a:p>
          <a:p>
            <a:r>
              <a:rPr lang="en-US" sz="2600" dirty="0"/>
              <a:t>Databases </a:t>
            </a:r>
            <a:r>
              <a:rPr lang="en-US" sz="2600" dirty="0" smtClean="0"/>
              <a:t>are </a:t>
            </a:r>
            <a:r>
              <a:rPr lang="en-US" sz="2600" dirty="0"/>
              <a:t>growing at an unprecedented rate</a:t>
            </a:r>
          </a:p>
          <a:p>
            <a:r>
              <a:rPr lang="en-US" sz="2600" dirty="0"/>
              <a:t>Decisions must be made rapidly</a:t>
            </a:r>
          </a:p>
          <a:p>
            <a:r>
              <a:rPr lang="en-US" sz="2600" dirty="0"/>
              <a:t>Decisions must be made with maximum knowledge</a:t>
            </a:r>
          </a:p>
        </p:txBody>
      </p:sp>
      <p:sp>
        <p:nvSpPr>
          <p:cNvPr id="6" name="Slide Number Placeholder 5"/>
          <p:cNvSpPr>
            <a:spLocks noGrp="1"/>
          </p:cNvSpPr>
          <p:nvPr>
            <p:ph type="sldNum" sz="quarter" idx="12"/>
          </p:nvPr>
        </p:nvSpPr>
        <p:spPr/>
        <p:txBody>
          <a:bodyPr/>
          <a:lstStyle/>
          <a:p>
            <a:fld id="{5B1EA15B-2B99-4DEB-96CC-9C96E6A536FC}" type="slidenum">
              <a:rPr lang="en-US" altLang="en-US"/>
              <a:pPr/>
              <a:t>8</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checkerboard(across)">
                                      <p:cBhvr>
                                        <p:cTn id="7" dur="500"/>
                                        <p:tgtEl>
                                          <p:spTgt spid="17411">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7411">
                                            <p:txEl>
                                              <p:pRg st="1" end="1"/>
                                            </p:txEl>
                                          </p:spTgt>
                                        </p:tgtEl>
                                        <p:attrNameLst>
                                          <p:attrName>style.visibility</p:attrName>
                                        </p:attrNameLst>
                                      </p:cBhvr>
                                      <p:to>
                                        <p:strVal val="visible"/>
                                      </p:to>
                                    </p:set>
                                    <p:animEffect transition="in" filter="checkerboard(across)">
                                      <p:cBhvr>
                                        <p:cTn id="10" dur="500"/>
                                        <p:tgtEl>
                                          <p:spTgt spid="17411">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animEffect transition="in" filter="checkerboard(across)">
                                      <p:cBhvr>
                                        <p:cTn id="13" dur="500"/>
                                        <p:tgtEl>
                                          <p:spTgt spid="1741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7411">
                                            <p:txEl>
                                              <p:pRg st="3" end="3"/>
                                            </p:txEl>
                                          </p:spTgt>
                                        </p:tgtEl>
                                        <p:attrNameLst>
                                          <p:attrName>style.visibility</p:attrName>
                                        </p:attrNameLst>
                                      </p:cBhvr>
                                      <p:to>
                                        <p:strVal val="visible"/>
                                      </p:to>
                                    </p:set>
                                    <p:animEffect transition="in" filter="checkerboard(across)">
                                      <p:cBhvr>
                                        <p:cTn id="18" dur="500"/>
                                        <p:tgtEl>
                                          <p:spTgt spid="17411">
                                            <p:txEl>
                                              <p:pRg st="3" end="3"/>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checkerboard(across)">
                                      <p:cBhvr>
                                        <p:cTn id="21" dur="500"/>
                                        <p:tgtEl>
                                          <p:spTgt spid="17411">
                                            <p:txEl>
                                              <p:pRg st="4" end="4"/>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17411">
                                            <p:txEl>
                                              <p:pRg st="5" end="5"/>
                                            </p:txEl>
                                          </p:spTgt>
                                        </p:tgtEl>
                                        <p:attrNameLst>
                                          <p:attrName>style.visibility</p:attrName>
                                        </p:attrNameLst>
                                      </p:cBhvr>
                                      <p:to>
                                        <p:strVal val="visible"/>
                                      </p:to>
                                    </p:set>
                                    <p:animEffect transition="in" filter="checkerboard(across)">
                                      <p:cBhvr>
                                        <p:cTn id="24" dur="500"/>
                                        <p:tgtEl>
                                          <p:spTgt spid="17411">
                                            <p:txEl>
                                              <p:pRg st="5" end="5"/>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animEffect transition="in" filter="checkerboard(across)">
                                      <p:cBhvr>
                                        <p:cTn id="27" dur="500"/>
                                        <p:tgtEl>
                                          <p:spTgt spid="174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checkerboard(across)">
                                      <p:cBhvr>
                                        <p:cTn id="32" dur="500"/>
                                        <p:tgtEl>
                                          <p:spTgt spid="174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7411">
                                            <p:txEl>
                                              <p:pRg st="8" end="8"/>
                                            </p:txEl>
                                          </p:spTgt>
                                        </p:tgtEl>
                                        <p:attrNameLst>
                                          <p:attrName>style.visibility</p:attrName>
                                        </p:attrNameLst>
                                      </p:cBhvr>
                                      <p:to>
                                        <p:strVal val="visible"/>
                                      </p:to>
                                    </p:set>
                                    <p:animEffect transition="in" filter="checkerboard(across)">
                                      <p:cBhvr>
                                        <p:cTn id="37" dur="500"/>
                                        <p:tgtEl>
                                          <p:spTgt spid="17411">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7411">
                                            <p:txEl>
                                              <p:pRg st="9" end="9"/>
                                            </p:txEl>
                                          </p:spTgt>
                                        </p:tgtEl>
                                        <p:attrNameLst>
                                          <p:attrName>style.visibility</p:attrName>
                                        </p:attrNameLst>
                                      </p:cBhvr>
                                      <p:to>
                                        <p:strVal val="visible"/>
                                      </p:to>
                                    </p:set>
                                    <p:animEffect transition="in" filter="checkerboard(across)">
                                      <p:cBhvr>
                                        <p:cTn id="42" dur="500"/>
                                        <p:tgtEl>
                                          <p:spTgt spid="174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6" name="Rectangle 36"/>
          <p:cNvSpPr>
            <a:spLocks noGrp="1" noChangeArrowheads="1"/>
          </p:cNvSpPr>
          <p:nvPr>
            <p:ph type="title"/>
          </p:nvPr>
        </p:nvSpPr>
        <p:spPr/>
        <p:txBody>
          <a:bodyPr>
            <a:normAutofit fontScale="90000"/>
          </a:bodyPr>
          <a:lstStyle/>
          <a:p>
            <a:r>
              <a:rPr lang="en-US"/>
              <a:t>Data Mining Motivation</a:t>
            </a:r>
            <a:br>
              <a:rPr lang="en-US"/>
            </a:br>
            <a:endParaRPr lang="en-US"/>
          </a:p>
        </p:txBody>
      </p:sp>
      <p:sp>
        <p:nvSpPr>
          <p:cNvPr id="583709" name="Rectangle 29"/>
          <p:cNvSpPr>
            <a:spLocks noGrp="1" noChangeArrowheads="1"/>
          </p:cNvSpPr>
          <p:nvPr>
            <p:ph idx="1"/>
          </p:nvPr>
        </p:nvSpPr>
        <p:spPr>
          <a:xfrm>
            <a:off x="609600" y="1219200"/>
            <a:ext cx="7772400" cy="4343400"/>
          </a:xfrm>
          <a:noFill/>
          <a:ln/>
        </p:spPr>
        <p:txBody>
          <a:bodyPr lIns="90488" tIns="44450" rIns="90488" bIns="44450">
            <a:normAutofit fontScale="92500" lnSpcReduction="10000"/>
          </a:bodyPr>
          <a:lstStyle/>
          <a:p>
            <a:pPr>
              <a:buClr>
                <a:schemeClr val="tx1"/>
              </a:buClr>
              <a:buFont typeface="Wingdings" pitchFamily="2" charset="2"/>
              <a:buNone/>
            </a:pPr>
            <a:r>
              <a:rPr lang="en-US" sz="2600" b="1" dirty="0">
                <a:solidFill>
                  <a:srgbClr val="000000"/>
                </a:solidFill>
              </a:rPr>
              <a:t>“The key in business is to know something that nobody else knows.”</a:t>
            </a:r>
          </a:p>
          <a:p>
            <a:pPr>
              <a:spcBef>
                <a:spcPct val="0"/>
              </a:spcBef>
              <a:buClr>
                <a:schemeClr val="tx1"/>
              </a:buClr>
              <a:buFont typeface="Wingdings" pitchFamily="2" charset="2"/>
              <a:buNone/>
            </a:pPr>
            <a:r>
              <a:rPr lang="en-US" sz="2600" dirty="0">
                <a:solidFill>
                  <a:srgbClr val="000000"/>
                </a:solidFill>
              </a:rPr>
              <a:t>					— </a:t>
            </a:r>
            <a:r>
              <a:rPr lang="en-US" sz="2600" dirty="0" smtClean="0">
                <a:solidFill>
                  <a:srgbClr val="000000"/>
                </a:solidFill>
              </a:rPr>
              <a:t>Ari </a:t>
            </a:r>
            <a:r>
              <a:rPr lang="en-US" sz="2600" dirty="0">
                <a:solidFill>
                  <a:srgbClr val="000000"/>
                </a:solidFill>
              </a:rPr>
              <a:t>Onassis</a:t>
            </a:r>
            <a:endParaRPr lang="en-US" dirty="0">
              <a:solidFill>
                <a:srgbClr val="000000"/>
              </a:solidFill>
            </a:endParaRPr>
          </a:p>
          <a:p>
            <a:endParaRPr lang="en-US" dirty="0">
              <a:solidFill>
                <a:srgbClr val="000000"/>
              </a:solidFill>
            </a:endParaRPr>
          </a:p>
          <a:p>
            <a:pPr>
              <a:spcBef>
                <a:spcPts val="500"/>
              </a:spcBef>
              <a:spcAft>
                <a:spcPts val="500"/>
              </a:spcAft>
              <a:buClr>
                <a:schemeClr val="tx1"/>
              </a:buClr>
              <a:buFont typeface="Wingdings" pitchFamily="2" charset="2"/>
              <a:buNone/>
            </a:pPr>
            <a:endParaRPr lang="en-US" sz="2600" b="1" dirty="0">
              <a:solidFill>
                <a:srgbClr val="000000"/>
              </a:solidFill>
            </a:endParaRPr>
          </a:p>
          <a:p>
            <a:pPr>
              <a:spcBef>
                <a:spcPts val="500"/>
              </a:spcBef>
              <a:spcAft>
                <a:spcPts val="500"/>
              </a:spcAft>
              <a:buClr>
                <a:schemeClr val="tx1"/>
              </a:buClr>
              <a:buFont typeface="Wingdings" pitchFamily="2" charset="2"/>
              <a:buNone/>
            </a:pPr>
            <a:endParaRPr lang="en-US" sz="2600" b="1" dirty="0">
              <a:solidFill>
                <a:srgbClr val="000000"/>
              </a:solidFill>
            </a:endParaRPr>
          </a:p>
          <a:p>
            <a:pPr>
              <a:spcBef>
                <a:spcPts val="500"/>
              </a:spcBef>
              <a:spcAft>
                <a:spcPts val="500"/>
              </a:spcAft>
              <a:buClr>
                <a:schemeClr val="tx1"/>
              </a:buClr>
              <a:buFont typeface="Wingdings" pitchFamily="2" charset="2"/>
              <a:buNone/>
            </a:pPr>
            <a:endParaRPr lang="en-US" sz="2600" b="1" dirty="0">
              <a:solidFill>
                <a:srgbClr val="000000"/>
              </a:solidFill>
            </a:endParaRPr>
          </a:p>
          <a:p>
            <a:pPr>
              <a:spcBef>
                <a:spcPts val="500"/>
              </a:spcBef>
              <a:spcAft>
                <a:spcPts val="500"/>
              </a:spcAft>
              <a:buClr>
                <a:schemeClr val="tx1"/>
              </a:buClr>
              <a:buFont typeface="Wingdings" pitchFamily="2" charset="2"/>
              <a:buNone/>
            </a:pPr>
            <a:endParaRPr lang="en-US" sz="2600" b="1" dirty="0">
              <a:solidFill>
                <a:srgbClr val="000000"/>
              </a:solidFill>
            </a:endParaRPr>
          </a:p>
          <a:p>
            <a:pPr>
              <a:spcBef>
                <a:spcPts val="500"/>
              </a:spcBef>
              <a:spcAft>
                <a:spcPts val="500"/>
              </a:spcAft>
              <a:buClr>
                <a:schemeClr val="tx1"/>
              </a:buClr>
              <a:buFont typeface="Wingdings" pitchFamily="2" charset="2"/>
              <a:buNone/>
            </a:pPr>
            <a:r>
              <a:rPr lang="en-US" sz="2600" b="1" dirty="0">
                <a:solidFill>
                  <a:srgbClr val="000000"/>
                </a:solidFill>
              </a:rPr>
              <a:t>“To understand is to perceive patterns.”</a:t>
            </a:r>
            <a:r>
              <a:rPr lang="en-US" b="1" i="1" dirty="0">
                <a:solidFill>
                  <a:srgbClr val="000000"/>
                </a:solidFill>
              </a:rPr>
              <a:t> </a:t>
            </a:r>
            <a:endParaRPr lang="en-US" b="1" dirty="0">
              <a:solidFill>
                <a:srgbClr val="000000"/>
              </a:solidFill>
            </a:endParaRPr>
          </a:p>
          <a:p>
            <a:pPr>
              <a:buClr>
                <a:schemeClr val="tx1"/>
              </a:buClr>
              <a:buFont typeface="Wingdings" pitchFamily="2" charset="2"/>
              <a:buNone/>
            </a:pPr>
            <a:r>
              <a:rPr lang="en-US" sz="2600" dirty="0">
                <a:solidFill>
                  <a:srgbClr val="000000"/>
                </a:solidFill>
              </a:rPr>
              <a:t>					— Sir Isaiah Berlin</a:t>
            </a:r>
            <a:endParaRPr lang="en-US" dirty="0">
              <a:solidFill>
                <a:srgbClr val="000000"/>
              </a:solidFill>
            </a:endParaRPr>
          </a:p>
        </p:txBody>
      </p:sp>
      <p:sp>
        <p:nvSpPr>
          <p:cNvPr id="12" name="Slide Number Placeholder 5"/>
          <p:cNvSpPr>
            <a:spLocks noGrp="1"/>
          </p:cNvSpPr>
          <p:nvPr>
            <p:ph type="sldNum" sz="quarter" idx="12"/>
          </p:nvPr>
        </p:nvSpPr>
        <p:spPr/>
        <p:txBody>
          <a:bodyPr/>
          <a:lstStyle/>
          <a:p>
            <a:fld id="{C9DE2BD8-477A-4C07-8473-B3141BAAFC94}" type="slidenum">
              <a:rPr lang="en-US" altLang="en-US"/>
              <a:pPr/>
              <a:t>9</a:t>
            </a:fld>
            <a:endParaRPr lang="en-US" altLang="en-US"/>
          </a:p>
        </p:txBody>
      </p:sp>
      <p:grpSp>
        <p:nvGrpSpPr>
          <p:cNvPr id="583710" name="Group 30"/>
          <p:cNvGrpSpPr>
            <a:grpSpLocks/>
          </p:cNvGrpSpPr>
          <p:nvPr/>
        </p:nvGrpSpPr>
        <p:grpSpPr bwMode="auto">
          <a:xfrm>
            <a:off x="6985000" y="2971800"/>
            <a:ext cx="1690688" cy="2292350"/>
            <a:chOff x="4549" y="2060"/>
            <a:chExt cx="1065" cy="1444"/>
          </a:xfrm>
        </p:grpSpPr>
        <p:pic>
          <p:nvPicPr>
            <p:cNvPr id="583711" name="Picture 31"/>
            <p:cNvPicPr>
              <a:picLocks noChangeAspect="1" noChangeArrowheads="1"/>
            </p:cNvPicPr>
            <p:nvPr/>
          </p:nvPicPr>
          <p:blipFill>
            <a:blip r:embed="rId3" cstate="print"/>
            <a:srcRect/>
            <a:stretch>
              <a:fillRect/>
            </a:stretch>
          </p:blipFill>
          <p:spPr bwMode="auto">
            <a:xfrm>
              <a:off x="4549" y="2064"/>
              <a:ext cx="916" cy="1440"/>
            </a:xfrm>
            <a:prstGeom prst="rect">
              <a:avLst/>
            </a:prstGeom>
            <a:noFill/>
            <a:ln w="9525">
              <a:noFill/>
              <a:miter lim="800000"/>
              <a:headEnd/>
              <a:tailEnd/>
            </a:ln>
            <a:effectLst/>
          </p:spPr>
        </p:pic>
        <p:sp>
          <p:nvSpPr>
            <p:cNvPr id="583712" name="Text Box 32"/>
            <p:cNvSpPr txBox="1">
              <a:spLocks noChangeArrowheads="1"/>
            </p:cNvSpPr>
            <p:nvPr/>
          </p:nvSpPr>
          <p:spPr bwMode="auto">
            <a:xfrm rot="5400000" flipH="1">
              <a:off x="4820" y="2710"/>
              <a:ext cx="1444" cy="144"/>
            </a:xfrm>
            <a:prstGeom prst="rect">
              <a:avLst/>
            </a:prstGeom>
            <a:noFill/>
            <a:ln w="9525">
              <a:noFill/>
              <a:miter lim="800000"/>
              <a:headEnd/>
              <a:tailEnd/>
            </a:ln>
            <a:effectLst/>
          </p:spPr>
          <p:txBody>
            <a:bodyPr wrap="none" lIns="92075" tIns="46038" rIns="92075" bIns="46038" anchor="ctr">
              <a:spAutoFit/>
            </a:bodyPr>
            <a:lstStyle/>
            <a:p>
              <a:pPr algn="ctr" eaLnBrk="0" hangingPunct="0"/>
              <a:r>
                <a:rPr lang="en-US" sz="900">
                  <a:solidFill>
                    <a:srgbClr val="000000"/>
                  </a:solidFill>
                </a:rPr>
                <a:t>PHOTO: </a:t>
              </a:r>
              <a:r>
                <a:rPr lang="en-US" sz="900">
                  <a:solidFill>
                    <a:srgbClr val="000000"/>
                  </a:solidFill>
                  <a:hlinkClick r:id="rId4"/>
                </a:rPr>
                <a:t>LUCINDA DOUGLAS-MENZIES</a:t>
              </a:r>
              <a:endParaRPr lang="en-US" sz="1000" b="1">
                <a:solidFill>
                  <a:srgbClr val="000000"/>
                </a:solidFill>
              </a:endParaRPr>
            </a:p>
          </p:txBody>
        </p:sp>
      </p:grpSp>
      <p:grpSp>
        <p:nvGrpSpPr>
          <p:cNvPr id="583713" name="Group 33"/>
          <p:cNvGrpSpPr>
            <a:grpSpLocks/>
          </p:cNvGrpSpPr>
          <p:nvPr/>
        </p:nvGrpSpPr>
        <p:grpSpPr bwMode="auto">
          <a:xfrm>
            <a:off x="1295400" y="2290763"/>
            <a:ext cx="2428875" cy="2047875"/>
            <a:chOff x="816" y="1587"/>
            <a:chExt cx="1530" cy="1290"/>
          </a:xfrm>
        </p:grpSpPr>
        <p:graphicFrame>
          <p:nvGraphicFramePr>
            <p:cNvPr id="583714" name="Object 34"/>
            <p:cNvGraphicFramePr>
              <a:graphicFrameLocks noChangeAspect="1"/>
            </p:cNvGraphicFramePr>
            <p:nvPr/>
          </p:nvGraphicFramePr>
          <p:xfrm>
            <a:off x="816" y="1587"/>
            <a:ext cx="1530" cy="1146"/>
          </p:xfrm>
          <a:graphic>
            <a:graphicData uri="http://schemas.openxmlformats.org/presentationml/2006/ole">
              <p:oleObj spid="_x0000_s583714" name="Bitmap Image" r:id="rId5" imgW="2429214" imgH="1819529" progId="PBrush">
                <p:embed/>
              </p:oleObj>
            </a:graphicData>
          </a:graphic>
        </p:graphicFrame>
        <p:sp>
          <p:nvSpPr>
            <p:cNvPr id="583715" name="Rectangle 35"/>
            <p:cNvSpPr>
              <a:spLocks noChangeArrowheads="1"/>
            </p:cNvSpPr>
            <p:nvPr/>
          </p:nvSpPr>
          <p:spPr bwMode="auto">
            <a:xfrm>
              <a:off x="960" y="2733"/>
              <a:ext cx="1288" cy="144"/>
            </a:xfrm>
            <a:prstGeom prst="rect">
              <a:avLst/>
            </a:prstGeom>
            <a:noFill/>
            <a:ln w="9525">
              <a:noFill/>
              <a:miter lim="800000"/>
              <a:headEnd/>
              <a:tailEnd/>
            </a:ln>
            <a:effectLst/>
          </p:spPr>
          <p:txBody>
            <a:bodyPr wrap="none" lIns="92075" tIns="46038" rIns="92075" bIns="46038" anchor="ctr">
              <a:spAutoFit/>
            </a:bodyPr>
            <a:lstStyle/>
            <a:p>
              <a:pPr algn="ctr" eaLnBrk="0" hangingPunct="0"/>
              <a:r>
                <a:rPr lang="en-US" sz="900">
                  <a:solidFill>
                    <a:srgbClr val="000000"/>
                  </a:solidFill>
                </a:rPr>
                <a:t>PHOTO: </a:t>
              </a:r>
              <a:r>
                <a:rPr lang="en-US" sz="900">
                  <a:solidFill>
                    <a:srgbClr val="000000"/>
                  </a:solidFill>
                  <a:hlinkClick r:id="rId6"/>
                </a:rPr>
                <a:t>HULTON-DEUTSCH COLL</a:t>
              </a:r>
              <a:endParaRPr lang="en-US" sz="900">
                <a:solidFill>
                  <a:srgbClr val="000000"/>
                </a:solidFill>
              </a:endParaRPr>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1035</TotalTime>
  <Words>1388</Words>
  <Application>Microsoft Office PowerPoint</Application>
  <PresentationFormat>On-screen Show (4:3)</PresentationFormat>
  <Paragraphs>273</Paragraphs>
  <Slides>30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Times New Roman</vt:lpstr>
      <vt:lpstr>Wingdings</vt:lpstr>
      <vt:lpstr>Symbol</vt:lpstr>
      <vt:lpstr>굴림</vt:lpstr>
      <vt:lpstr>Tahoma</vt:lpstr>
      <vt:lpstr>Apex</vt:lpstr>
      <vt:lpstr>Bitmap Image</vt:lpstr>
      <vt:lpstr>Data Mining Techniques for CRM</vt:lpstr>
      <vt:lpstr>Outlines</vt:lpstr>
      <vt:lpstr>Data Mining</vt:lpstr>
      <vt:lpstr>Data Mining (cont.)</vt:lpstr>
      <vt:lpstr>Data Mining (cont.)</vt:lpstr>
      <vt:lpstr>Data Mining Evaluation</vt:lpstr>
      <vt:lpstr>Data Mining is Not …</vt:lpstr>
      <vt:lpstr>Data Mining Motivation</vt:lpstr>
      <vt:lpstr>Data Mining Motivation </vt:lpstr>
      <vt:lpstr>Data Mining Applications</vt:lpstr>
      <vt:lpstr>Data Mining Applications: Retail</vt:lpstr>
      <vt:lpstr>Data Mining Applications: Banking</vt:lpstr>
      <vt:lpstr>Data Mining Applications: Telecommunication</vt:lpstr>
      <vt:lpstr>Data Mining Applications: Other Applications</vt:lpstr>
      <vt:lpstr>Data Mining in CRM: Customer Life Cycle</vt:lpstr>
      <vt:lpstr>Data Mining in CRM: Customer Life Cycle</vt:lpstr>
      <vt:lpstr>Data Mining in CRM</vt:lpstr>
      <vt:lpstr>Data Mining in CRM (cont.)</vt:lpstr>
      <vt:lpstr>Data Mining Techniques</vt:lpstr>
      <vt:lpstr>Predictive Data Mining</vt:lpstr>
      <vt:lpstr>Prediction</vt:lpstr>
      <vt:lpstr>Decision Trees</vt:lpstr>
      <vt:lpstr>Decision Trees (cont.)</vt:lpstr>
      <vt:lpstr>Decision Trees (cont.)</vt:lpstr>
      <vt:lpstr>Decision Trees: Learned Predictive Rules </vt:lpstr>
      <vt:lpstr>Rule Induction</vt:lpstr>
      <vt:lpstr>Slide 27</vt:lpstr>
      <vt:lpstr>Slide 28</vt:lpstr>
      <vt:lpstr>Clustering</vt:lpstr>
      <vt:lpstr>Thanks</vt:lpstr>
    </vt:vector>
  </TitlesOfParts>
  <Company>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Mining Techniques in CRM</dc:title>
  <dc:creator>pishvayi</dc:creator>
  <cp:lastModifiedBy>User</cp:lastModifiedBy>
  <cp:revision>66</cp:revision>
  <dcterms:created xsi:type="dcterms:W3CDTF">2004-06-12T10:28:45Z</dcterms:created>
  <dcterms:modified xsi:type="dcterms:W3CDTF">2011-01-27T14:24:23Z</dcterms:modified>
</cp:coreProperties>
</file>